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sldIdLst>
    <p:sldId id="256" r:id="rId2"/>
    <p:sldId id="257" r:id="rId3"/>
    <p:sldId id="258" r:id="rId4"/>
    <p:sldId id="261" r:id="rId5"/>
    <p:sldId id="264" r:id="rId6"/>
    <p:sldId id="259" r:id="rId7"/>
    <p:sldId id="260" r:id="rId8"/>
    <p:sldId id="262" r:id="rId9"/>
    <p:sldId id="265" r:id="rId10"/>
    <p:sldId id="266" r:id="rId11"/>
    <p:sldId id="267"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40" autoAdjust="0"/>
    <p:restoredTop sz="94660"/>
  </p:normalViewPr>
  <p:slideViewPr>
    <p:cSldViewPr snapToGrid="0">
      <p:cViewPr varScale="1">
        <p:scale>
          <a:sx n="82" d="100"/>
          <a:sy n="82" d="100"/>
        </p:scale>
        <p:origin x="67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jpg>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183EA1E-6A37-4245-92B8-4F597B0F584E}" type="datetimeFigureOut">
              <a:rPr lang="en-IN" smtClean="0"/>
              <a:t>06-02-2022</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4042627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183EA1E-6A37-4245-92B8-4F597B0F584E}" type="datetimeFigureOut">
              <a:rPr lang="en-IN" smtClean="0"/>
              <a:t>06-02-2022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1079376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183EA1E-6A37-4245-92B8-4F597B0F584E}" type="datetimeFigureOut">
              <a:rPr lang="en-IN" smtClean="0"/>
              <a:t>06-02-2022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19925062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183EA1E-6A37-4245-92B8-4F597B0F584E}" type="datetimeFigureOut">
              <a:rPr lang="en-IN" smtClean="0"/>
              <a:t>06-02-2022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B903B-8474-4EF8-88C9-90C363362871}"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239977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183EA1E-6A37-4245-92B8-4F597B0F584E}" type="datetimeFigureOut">
              <a:rPr lang="en-IN" smtClean="0"/>
              <a:t>06-02-2022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16165023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183EA1E-6A37-4245-92B8-4F597B0F584E}" type="datetimeFigureOut">
              <a:rPr lang="en-IN" smtClean="0"/>
              <a:t>06-02-2022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24336227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183EA1E-6A37-4245-92B8-4F597B0F584E}" type="datetimeFigureOut">
              <a:rPr lang="en-IN" smtClean="0"/>
              <a:t>06-02-2022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32221427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83EA1E-6A37-4245-92B8-4F597B0F584E}" type="datetimeFigureOut">
              <a:rPr lang="en-IN" smtClean="0"/>
              <a:t>06-02-2022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1612436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83EA1E-6A37-4245-92B8-4F597B0F584E}" type="datetimeFigureOut">
              <a:rPr lang="en-IN" smtClean="0"/>
              <a:t>06-02-2022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1237170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83EA1E-6A37-4245-92B8-4F597B0F584E}" type="datetimeFigureOut">
              <a:rPr lang="en-IN" smtClean="0"/>
              <a:t>06-02-2022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1638853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183EA1E-6A37-4245-92B8-4F597B0F584E}" type="datetimeFigureOut">
              <a:rPr lang="en-IN" smtClean="0"/>
              <a:t>06-02-2022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3164776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183EA1E-6A37-4245-92B8-4F597B0F584E}" type="datetimeFigureOut">
              <a:rPr lang="en-IN" smtClean="0"/>
              <a:t>06-02-2022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2414051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183EA1E-6A37-4245-92B8-4F597B0F584E}" type="datetimeFigureOut">
              <a:rPr lang="en-IN" smtClean="0"/>
              <a:t>06-02-2022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3422795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83EA1E-6A37-4245-92B8-4F597B0F584E}" type="datetimeFigureOut">
              <a:rPr lang="en-IN" smtClean="0"/>
              <a:t>06-02-2022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1033417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83EA1E-6A37-4245-92B8-4F597B0F584E}" type="datetimeFigureOut">
              <a:rPr lang="en-IN" smtClean="0"/>
              <a:t>06-02-2022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3471300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183EA1E-6A37-4245-92B8-4F597B0F584E}" type="datetimeFigureOut">
              <a:rPr lang="en-IN" smtClean="0"/>
              <a:t>06-02-2022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1631282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183EA1E-6A37-4245-92B8-4F597B0F584E}" type="datetimeFigureOut">
              <a:rPr lang="en-IN" smtClean="0"/>
              <a:t>06-02-2022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E6B903B-8474-4EF8-88C9-90C363362871}" type="slidenum">
              <a:rPr lang="en-IN" smtClean="0"/>
              <a:t>‹#›</a:t>
            </a:fld>
            <a:endParaRPr lang="en-IN"/>
          </a:p>
        </p:txBody>
      </p:sp>
    </p:spTree>
    <p:extLst>
      <p:ext uri="{BB962C8B-B14F-4D97-AF65-F5344CB8AC3E}">
        <p14:creationId xmlns:p14="http://schemas.microsoft.com/office/powerpoint/2010/main" val="1644213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183EA1E-6A37-4245-92B8-4F597B0F584E}" type="datetimeFigureOut">
              <a:rPr lang="en-IN" smtClean="0"/>
              <a:t>06-02-2022</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E6B903B-8474-4EF8-88C9-90C363362871}" type="slidenum">
              <a:rPr lang="en-IN" smtClean="0"/>
              <a:t>‹#›</a:t>
            </a:fld>
            <a:endParaRPr lang="en-IN"/>
          </a:p>
        </p:txBody>
      </p:sp>
    </p:spTree>
    <p:extLst>
      <p:ext uri="{BB962C8B-B14F-4D97-AF65-F5344CB8AC3E}">
        <p14:creationId xmlns:p14="http://schemas.microsoft.com/office/powerpoint/2010/main" val="1138817688"/>
      </p:ext>
    </p:extLst>
  </p:cSld>
  <p:clrMap bg1="dk1" tx1="lt1" bg2="dk2" tx2="lt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 id="2147483765" r:id="rId15"/>
    <p:sldLayoutId id="2147483766" r:id="rId16"/>
    <p:sldLayoutId id="214748376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oughlydaily.com/2020/02/15/the-idea-of-a-virtual-reality-such-as-the-metaverse-is-by-now-widespread-in-the-computer-graphics-community-and-is-being-implemented-in-a-number-of-different-way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fracfx.deviantart.com/art/Star-Chart-of-the-Omniverse-511558739" TargetMode="External"/><Relationship Id="rId2" Type="http://schemas.openxmlformats.org/officeDocument/2006/relationships/image" Target="../media/image7.jpg"/><Relationship Id="rId1" Type="http://schemas.openxmlformats.org/officeDocument/2006/relationships/slideLayout" Target="../slideLayouts/slideLayout1.xml"/><Relationship Id="rId4" Type="http://schemas.openxmlformats.org/officeDocument/2006/relationships/hyperlink" Target="https://creativecommons.org/licenses/by-nc-nd/3.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B96B06E-AA54-4ECA-9F65-BD5593DE673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76662"/>
          </a:xfrm>
          <a:prstGeom prst="rect">
            <a:avLst/>
          </a:prstGeom>
        </p:spPr>
      </p:pic>
      <p:sp>
        <p:nvSpPr>
          <p:cNvPr id="8" name="Rectangle 7">
            <a:extLst>
              <a:ext uri="{FF2B5EF4-FFF2-40B4-BE49-F238E27FC236}">
                <a16:creationId xmlns:a16="http://schemas.microsoft.com/office/drawing/2014/main" id="{7ADD9258-E5E8-4B93-A848-71A1EB3F4827}"/>
              </a:ext>
            </a:extLst>
          </p:cNvPr>
          <p:cNvSpPr/>
          <p:nvPr/>
        </p:nvSpPr>
        <p:spPr>
          <a:xfrm>
            <a:off x="3607594" y="1866322"/>
            <a:ext cx="4799288" cy="923330"/>
          </a:xfrm>
          <a:prstGeom prst="rect">
            <a:avLst/>
          </a:prstGeom>
          <a:noFill/>
        </p:spPr>
        <p:txBody>
          <a:bodyPr wrap="square" lIns="91440" tIns="45720" rIns="91440" bIns="45720">
            <a:spAutoFit/>
          </a:bodyPr>
          <a:lstStyle/>
          <a:p>
            <a:pPr algn="ctr"/>
            <a:r>
              <a:rPr lang="en-US" sz="5400" b="0" cap="none" spc="0" dirty="0">
                <a:ln w="0"/>
                <a:gradFill>
                  <a:gsLst>
                    <a:gs pos="21000">
                      <a:srgbClr val="53575C"/>
                    </a:gs>
                    <a:gs pos="88000">
                      <a:srgbClr val="C5C7CA"/>
                    </a:gs>
                  </a:gsLst>
                  <a:lin ang="5400000"/>
                </a:gradFill>
                <a:effectLst/>
                <a:latin typeface="Arial Rounded MT Bold" panose="020F0704030504030204" pitchFamily="34" charset="0"/>
              </a:rPr>
              <a:t>METAVERSE</a:t>
            </a:r>
          </a:p>
        </p:txBody>
      </p:sp>
      <p:sp>
        <p:nvSpPr>
          <p:cNvPr id="10" name="Subtitle 9">
            <a:extLst>
              <a:ext uri="{FF2B5EF4-FFF2-40B4-BE49-F238E27FC236}">
                <a16:creationId xmlns:a16="http://schemas.microsoft.com/office/drawing/2014/main" id="{79D194E7-AF0C-4823-B5C5-BC2F68C10A94}"/>
              </a:ext>
            </a:extLst>
          </p:cNvPr>
          <p:cNvSpPr>
            <a:spLocks noGrp="1"/>
          </p:cNvSpPr>
          <p:nvPr>
            <p:ph type="subTitle" idx="1"/>
          </p:nvPr>
        </p:nvSpPr>
        <p:spPr>
          <a:xfrm>
            <a:off x="1665514" y="3620278"/>
            <a:ext cx="8860971" cy="3237721"/>
          </a:xfrm>
        </p:spPr>
        <p:txBody>
          <a:bodyPr>
            <a:normAutofit fontScale="25000" lnSpcReduction="20000"/>
          </a:bodyPr>
          <a:lstStyle/>
          <a:p>
            <a:pPr algn="ctr"/>
            <a:r>
              <a:rPr lang="en-US" sz="7200" dirty="0">
                <a:solidFill>
                  <a:schemeClr val="tx1">
                    <a:lumMod val="85000"/>
                  </a:schemeClr>
                </a:solidFill>
                <a:latin typeface="Arial Rounded MT Bold" panose="020F0704030504030204" pitchFamily="34" charset="0"/>
              </a:rPr>
              <a:t>Presented by :</a:t>
            </a:r>
          </a:p>
          <a:p>
            <a:pPr algn="ctr"/>
            <a:r>
              <a:rPr lang="en-US" sz="7200" dirty="0" err="1">
                <a:solidFill>
                  <a:schemeClr val="tx1">
                    <a:lumMod val="85000"/>
                  </a:schemeClr>
                </a:solidFill>
                <a:latin typeface="Arial Rounded MT Bold" panose="020F0704030504030204" pitchFamily="34" charset="0"/>
              </a:rPr>
              <a:t>Jambukiya</a:t>
            </a:r>
            <a:r>
              <a:rPr lang="en-US" sz="7200" dirty="0">
                <a:solidFill>
                  <a:schemeClr val="tx1">
                    <a:lumMod val="85000"/>
                  </a:schemeClr>
                </a:solidFill>
                <a:latin typeface="Arial Rounded MT Bold" panose="020F0704030504030204" pitchFamily="34" charset="0"/>
              </a:rPr>
              <a:t> Harsh </a:t>
            </a:r>
            <a:r>
              <a:rPr lang="en-US" sz="7200" dirty="0" err="1">
                <a:solidFill>
                  <a:schemeClr val="tx1">
                    <a:lumMod val="85000"/>
                  </a:schemeClr>
                </a:solidFill>
                <a:latin typeface="Arial Rounded MT Bold" panose="020F0704030504030204" pitchFamily="34" charset="0"/>
              </a:rPr>
              <a:t>Sureshbhai</a:t>
            </a:r>
            <a:r>
              <a:rPr lang="en-US" sz="7200" dirty="0">
                <a:solidFill>
                  <a:schemeClr val="tx1">
                    <a:lumMod val="85000"/>
                  </a:schemeClr>
                </a:solidFill>
                <a:latin typeface="Arial Rounded MT Bold" panose="020F0704030504030204" pitchFamily="34" charset="0"/>
              </a:rPr>
              <a:t>(19BECE30062)</a:t>
            </a:r>
          </a:p>
          <a:p>
            <a:pPr algn="ctr"/>
            <a:r>
              <a:rPr lang="en-US" sz="7200" dirty="0">
                <a:solidFill>
                  <a:schemeClr val="tx1">
                    <a:lumMod val="85000"/>
                  </a:schemeClr>
                </a:solidFill>
                <a:latin typeface="Arial Rounded MT Bold" panose="020F0704030504030204" pitchFamily="34" charset="0"/>
              </a:rPr>
              <a:t>Parmar Ravi </a:t>
            </a:r>
            <a:r>
              <a:rPr lang="en-US" sz="7200" dirty="0" err="1">
                <a:solidFill>
                  <a:schemeClr val="tx1">
                    <a:lumMod val="85000"/>
                  </a:schemeClr>
                </a:solidFill>
                <a:latin typeface="Arial Rounded MT Bold" panose="020F0704030504030204" pitchFamily="34" charset="0"/>
              </a:rPr>
              <a:t>Vipulbhai</a:t>
            </a:r>
            <a:r>
              <a:rPr lang="en-US" sz="7200" dirty="0">
                <a:solidFill>
                  <a:schemeClr val="tx1">
                    <a:lumMod val="85000"/>
                  </a:schemeClr>
                </a:solidFill>
                <a:latin typeface="Arial Rounded MT Bold" panose="020F0704030504030204" pitchFamily="34" charset="0"/>
              </a:rPr>
              <a:t>(19BECE30562)</a:t>
            </a:r>
          </a:p>
          <a:p>
            <a:pPr algn="ctr"/>
            <a:r>
              <a:rPr lang="en-US" sz="7200" dirty="0" err="1">
                <a:solidFill>
                  <a:schemeClr val="tx1">
                    <a:lumMod val="85000"/>
                  </a:schemeClr>
                </a:solidFill>
                <a:latin typeface="Arial Rounded MT Bold" panose="020F0704030504030204" pitchFamily="34" charset="0"/>
              </a:rPr>
              <a:t>Vyash</a:t>
            </a:r>
            <a:r>
              <a:rPr lang="en-US" sz="7200" dirty="0">
                <a:solidFill>
                  <a:schemeClr val="tx1">
                    <a:lumMod val="85000"/>
                  </a:schemeClr>
                </a:solidFill>
                <a:latin typeface="Arial Rounded MT Bold" panose="020F0704030504030204" pitchFamily="34" charset="0"/>
              </a:rPr>
              <a:t> </a:t>
            </a:r>
            <a:r>
              <a:rPr lang="en-US" sz="7200" dirty="0" err="1">
                <a:solidFill>
                  <a:schemeClr val="tx1">
                    <a:lumMod val="85000"/>
                  </a:schemeClr>
                </a:solidFill>
                <a:latin typeface="Arial Rounded MT Bold" panose="020F0704030504030204" pitchFamily="34" charset="0"/>
              </a:rPr>
              <a:t>Pragvansh</a:t>
            </a:r>
            <a:r>
              <a:rPr lang="en-US" sz="7200" dirty="0">
                <a:solidFill>
                  <a:schemeClr val="tx1">
                    <a:lumMod val="85000"/>
                  </a:schemeClr>
                </a:solidFill>
                <a:latin typeface="Arial Rounded MT Bold" panose="020F0704030504030204" pitchFamily="34" charset="0"/>
              </a:rPr>
              <a:t> </a:t>
            </a:r>
            <a:r>
              <a:rPr lang="en-US" sz="7200" dirty="0" err="1">
                <a:solidFill>
                  <a:schemeClr val="tx1">
                    <a:lumMod val="85000"/>
                  </a:schemeClr>
                </a:solidFill>
                <a:latin typeface="Arial Rounded MT Bold" panose="020F0704030504030204" pitchFamily="34" charset="0"/>
              </a:rPr>
              <a:t>Nimishkumar</a:t>
            </a:r>
            <a:r>
              <a:rPr lang="en-US" sz="7200" dirty="0">
                <a:solidFill>
                  <a:schemeClr val="tx1">
                    <a:lumMod val="85000"/>
                  </a:schemeClr>
                </a:solidFill>
                <a:latin typeface="Arial Rounded MT Bold" panose="020F0704030504030204" pitchFamily="34" charset="0"/>
              </a:rPr>
              <a:t>(19BECE30142)</a:t>
            </a:r>
          </a:p>
          <a:p>
            <a:pPr algn="ctr"/>
            <a:r>
              <a:rPr lang="en-US" sz="7200" dirty="0">
                <a:solidFill>
                  <a:schemeClr val="tx1">
                    <a:lumMod val="85000"/>
                  </a:schemeClr>
                </a:solidFill>
                <a:latin typeface="Arial Rounded MT Bold" panose="020F0704030504030204" pitchFamily="34" charset="0"/>
              </a:rPr>
              <a:t>Joshi Meet Dipakkumar(19BECE30547)</a:t>
            </a:r>
          </a:p>
          <a:p>
            <a:pPr algn="ctr"/>
            <a:endParaRPr lang="en-US" sz="7200" dirty="0">
              <a:solidFill>
                <a:schemeClr val="tx1">
                  <a:lumMod val="85000"/>
                </a:schemeClr>
              </a:solidFill>
              <a:latin typeface="Arial Rounded MT Bold" panose="020F0704030504030204" pitchFamily="34" charset="0"/>
            </a:endParaRPr>
          </a:p>
          <a:p>
            <a:pPr algn="ctr"/>
            <a:r>
              <a:rPr lang="en-US" sz="7200" dirty="0">
                <a:solidFill>
                  <a:schemeClr val="tx1">
                    <a:lumMod val="85000"/>
                  </a:schemeClr>
                </a:solidFill>
                <a:latin typeface="Arial Rounded MT Bold" panose="020F0704030504030204" pitchFamily="34" charset="0"/>
              </a:rPr>
              <a:t>Guided by :</a:t>
            </a:r>
          </a:p>
          <a:p>
            <a:pPr algn="ctr"/>
            <a:r>
              <a:rPr lang="en-US" sz="7200" dirty="0">
                <a:solidFill>
                  <a:schemeClr val="tx1">
                    <a:lumMod val="85000"/>
                  </a:schemeClr>
                </a:solidFill>
                <a:latin typeface="Arial Rounded MT Bold" panose="020F0704030504030204" pitchFamily="34" charset="0"/>
              </a:rPr>
              <a:t>Prof. Lokesh </a:t>
            </a:r>
            <a:r>
              <a:rPr lang="en-US" sz="7200" dirty="0" err="1">
                <a:solidFill>
                  <a:schemeClr val="tx1">
                    <a:lumMod val="85000"/>
                  </a:schemeClr>
                </a:solidFill>
                <a:latin typeface="Arial Rounded MT Bold" panose="020F0704030504030204" pitchFamily="34" charset="0"/>
              </a:rPr>
              <a:t>Gangnani</a:t>
            </a:r>
            <a:endParaRPr lang="en-US" sz="7200" dirty="0">
              <a:solidFill>
                <a:schemeClr val="tx1">
                  <a:lumMod val="85000"/>
                </a:schemeClr>
              </a:solidFill>
              <a:latin typeface="Arial Rounded MT Bold" panose="020F0704030504030204" pitchFamily="34" charset="0"/>
            </a:endParaRPr>
          </a:p>
          <a:p>
            <a:pPr algn="ctr"/>
            <a:endParaRPr lang="en-IN" dirty="0"/>
          </a:p>
        </p:txBody>
      </p:sp>
    </p:spTree>
    <p:extLst>
      <p:ext uri="{BB962C8B-B14F-4D97-AF65-F5344CB8AC3E}">
        <p14:creationId xmlns:p14="http://schemas.microsoft.com/office/powerpoint/2010/main" val="2505883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xEl>
                                              <p:pRg st="0" end="0"/>
                                            </p:txEl>
                                          </p:spTgt>
                                        </p:tgtEl>
                                        <p:attrNameLst>
                                          <p:attrName>style.visibility</p:attrName>
                                        </p:attrNameLst>
                                      </p:cBhvr>
                                      <p:to>
                                        <p:strVal val="visible"/>
                                      </p:to>
                                    </p:set>
                                    <p:animEffect transition="in" filter="fade">
                                      <p:cBhvr>
                                        <p:cTn id="12" dur="500"/>
                                        <p:tgtEl>
                                          <p:spTgt spid="1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xEl>
                                              <p:pRg st="1" end="1"/>
                                            </p:txEl>
                                          </p:spTgt>
                                        </p:tgtEl>
                                        <p:attrNameLst>
                                          <p:attrName>style.visibility</p:attrName>
                                        </p:attrNameLst>
                                      </p:cBhvr>
                                      <p:to>
                                        <p:strVal val="visible"/>
                                      </p:to>
                                    </p:set>
                                    <p:animEffect transition="in" filter="fade">
                                      <p:cBhvr>
                                        <p:cTn id="17" dur="500"/>
                                        <p:tgtEl>
                                          <p:spTgt spid="10">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xEl>
                                              <p:pRg st="2" end="2"/>
                                            </p:txEl>
                                          </p:spTgt>
                                        </p:tgtEl>
                                        <p:attrNameLst>
                                          <p:attrName>style.visibility</p:attrName>
                                        </p:attrNameLst>
                                      </p:cBhvr>
                                      <p:to>
                                        <p:strVal val="visible"/>
                                      </p:to>
                                    </p:set>
                                    <p:animEffect transition="in" filter="fade">
                                      <p:cBhvr>
                                        <p:cTn id="22" dur="500"/>
                                        <p:tgtEl>
                                          <p:spTgt spid="10">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xEl>
                                              <p:pRg st="3" end="3"/>
                                            </p:txEl>
                                          </p:spTgt>
                                        </p:tgtEl>
                                        <p:attrNameLst>
                                          <p:attrName>style.visibility</p:attrName>
                                        </p:attrNameLst>
                                      </p:cBhvr>
                                      <p:to>
                                        <p:strVal val="visible"/>
                                      </p:to>
                                    </p:set>
                                    <p:animEffect transition="in" filter="fade">
                                      <p:cBhvr>
                                        <p:cTn id="27" dur="500"/>
                                        <p:tgtEl>
                                          <p:spTgt spid="10">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
                                            <p:txEl>
                                              <p:pRg st="4" end="4"/>
                                            </p:txEl>
                                          </p:spTgt>
                                        </p:tgtEl>
                                        <p:attrNameLst>
                                          <p:attrName>style.visibility</p:attrName>
                                        </p:attrNameLst>
                                      </p:cBhvr>
                                      <p:to>
                                        <p:strVal val="visible"/>
                                      </p:to>
                                    </p:set>
                                    <p:animEffect transition="in" filter="fade">
                                      <p:cBhvr>
                                        <p:cTn id="32" dur="500"/>
                                        <p:tgtEl>
                                          <p:spTgt spid="10">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xEl>
                                              <p:pRg st="6" end="6"/>
                                            </p:txEl>
                                          </p:spTgt>
                                        </p:tgtEl>
                                        <p:attrNameLst>
                                          <p:attrName>style.visibility</p:attrName>
                                        </p:attrNameLst>
                                      </p:cBhvr>
                                      <p:to>
                                        <p:strVal val="visible"/>
                                      </p:to>
                                    </p:set>
                                    <p:animEffect transition="in" filter="fade">
                                      <p:cBhvr>
                                        <p:cTn id="37" dur="500"/>
                                        <p:tgtEl>
                                          <p:spTgt spid="10">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0">
                                            <p:txEl>
                                              <p:pRg st="7" end="7"/>
                                            </p:txEl>
                                          </p:spTgt>
                                        </p:tgtEl>
                                        <p:attrNameLst>
                                          <p:attrName>style.visibility</p:attrName>
                                        </p:attrNameLst>
                                      </p:cBhvr>
                                      <p:to>
                                        <p:strVal val="visible"/>
                                      </p:to>
                                    </p:set>
                                    <p:animEffect transition="in" filter="fade">
                                      <p:cBhvr>
                                        <p:cTn id="42" dur="500"/>
                                        <p:tgtEl>
                                          <p:spTgt spid="1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319063-1078-46A8-ABF8-ADE816DC0F58}"/>
              </a:ext>
            </a:extLst>
          </p:cNvPr>
          <p:cNvSpPr>
            <a:spLocks noGrp="1"/>
          </p:cNvSpPr>
          <p:nvPr>
            <p:ph idx="1"/>
          </p:nvPr>
        </p:nvSpPr>
        <p:spPr>
          <a:xfrm>
            <a:off x="1250301" y="1455576"/>
            <a:ext cx="9778483" cy="4338734"/>
          </a:xfrm>
        </p:spPr>
        <p:txBody>
          <a:bodyPr>
            <a:normAutofit fontScale="92500" lnSpcReduction="10000"/>
          </a:bodyPr>
          <a:lstStyle/>
          <a:p>
            <a:r>
              <a:rPr lang="en-US" dirty="0">
                <a:latin typeface="Arial Rounded MT Bold" panose="020F0704030504030204" pitchFamily="34" charset="0"/>
              </a:rPr>
              <a:t>AMERICAN GIRL WENT TO WALK IN VIRTUAL WORLD BY WEARING HEADSETS .AT THAT TIME A BOY CHASING THE GIRL AND MISBEHAVE WITH HER. WHEN GIRL OPPOSE IT THEN HE SAID IT IS METAVERSE .HERE ANYTHING CAN BE DONE, YOU CAN’T STOP ANY ACTIVITY.</a:t>
            </a:r>
          </a:p>
          <a:p>
            <a:pPr marL="0" indent="0">
              <a:buNone/>
            </a:pPr>
            <a:endParaRPr lang="en-US" dirty="0">
              <a:latin typeface="Arial Rounded MT Bold" panose="020F0704030504030204" pitchFamily="34" charset="0"/>
            </a:endParaRPr>
          </a:p>
          <a:p>
            <a:r>
              <a:rPr lang="en-US" dirty="0">
                <a:latin typeface="Arial Rounded MT Bold" panose="020F0704030504030204" pitchFamily="34" charset="0"/>
              </a:rPr>
              <a:t>IT IS NOTED AS FIRST CRIME OF VIRTUAL WORLD.</a:t>
            </a:r>
          </a:p>
          <a:p>
            <a:pPr marL="0" indent="0">
              <a:buNone/>
            </a:pPr>
            <a:endParaRPr lang="en-US" dirty="0">
              <a:latin typeface="Arial Rounded MT Bold" panose="020F0704030504030204" pitchFamily="34" charset="0"/>
            </a:endParaRPr>
          </a:p>
          <a:p>
            <a:r>
              <a:rPr lang="en-US" dirty="0">
                <a:latin typeface="Arial Rounded MT Bold" panose="020F0704030504030204" pitchFamily="34" charset="0"/>
              </a:rPr>
              <a:t>AFTER THAT METAVERSE ADDS PERSONAL BOUNDARY FEATURE TO STOP VIRTUAL HARASSMENT.   </a:t>
            </a:r>
            <a:endParaRPr lang="en-IN" dirty="0">
              <a:latin typeface="Arial Rounded MT Bold" panose="020F0704030504030204" pitchFamily="34" charset="0"/>
            </a:endParaRPr>
          </a:p>
        </p:txBody>
      </p:sp>
    </p:spTree>
    <p:extLst>
      <p:ext uri="{BB962C8B-B14F-4D97-AF65-F5344CB8AC3E}">
        <p14:creationId xmlns:p14="http://schemas.microsoft.com/office/powerpoint/2010/main" val="41860634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75C10-4774-4C34-9A27-B4E506728EE6}"/>
              </a:ext>
            </a:extLst>
          </p:cNvPr>
          <p:cNvSpPr>
            <a:spLocks noGrp="1"/>
          </p:cNvSpPr>
          <p:nvPr>
            <p:ph type="title"/>
          </p:nvPr>
        </p:nvSpPr>
        <p:spPr/>
        <p:txBody>
          <a:bodyPr>
            <a:normAutofit fontScale="90000"/>
          </a:bodyPr>
          <a:lstStyle/>
          <a:p>
            <a:r>
              <a:rPr lang="en-US" sz="3600" dirty="0">
                <a:latin typeface="Arial Rounded MT Bold" panose="020F0704030504030204" pitchFamily="34" charset="0"/>
              </a:rPr>
              <a:t>The metaverse is not “a” metaverse .It is the next generation of the internet.it is a multiverse led by a new and abundant generation of creators.</a:t>
            </a:r>
            <a:endParaRPr lang="en-IN" dirty="0"/>
          </a:p>
        </p:txBody>
      </p:sp>
      <p:pic>
        <p:nvPicPr>
          <p:cNvPr id="13" name="Content Placeholder 12">
            <a:extLst>
              <a:ext uri="{FF2B5EF4-FFF2-40B4-BE49-F238E27FC236}">
                <a16:creationId xmlns:a16="http://schemas.microsoft.com/office/drawing/2014/main" id="{FBE48CBD-C0C0-4007-BB8F-E59836935C85}"/>
              </a:ext>
            </a:extLst>
          </p:cNvPr>
          <p:cNvPicPr>
            <a:picLocks noGrp="1" noChangeAspect="1"/>
          </p:cNvPicPr>
          <p:nvPr>
            <p:ph idx="1"/>
          </p:nvPr>
        </p:nvPicPr>
        <p:blipFill>
          <a:blip r:embed="rId2"/>
          <a:stretch>
            <a:fillRect/>
          </a:stretch>
        </p:blipFill>
        <p:spPr>
          <a:xfrm>
            <a:off x="0" y="-1"/>
            <a:ext cx="12192000" cy="6858001"/>
          </a:xfrm>
          <a:prstGeom prst="rect">
            <a:avLst/>
          </a:prstGeom>
        </p:spPr>
      </p:pic>
      <p:sp>
        <p:nvSpPr>
          <p:cNvPr id="15" name="TextBox 14">
            <a:extLst>
              <a:ext uri="{FF2B5EF4-FFF2-40B4-BE49-F238E27FC236}">
                <a16:creationId xmlns:a16="http://schemas.microsoft.com/office/drawing/2014/main" id="{7156B602-CAF9-410F-A5FB-195C5F4EDBF4}"/>
              </a:ext>
            </a:extLst>
          </p:cNvPr>
          <p:cNvSpPr txBox="1"/>
          <p:nvPr/>
        </p:nvSpPr>
        <p:spPr>
          <a:xfrm>
            <a:off x="486883" y="264575"/>
            <a:ext cx="11215057" cy="707886"/>
          </a:xfrm>
          <a:prstGeom prst="rect">
            <a:avLst/>
          </a:prstGeom>
          <a:noFill/>
        </p:spPr>
        <p:txBody>
          <a:bodyPr wrap="square">
            <a:spAutoFit/>
          </a:bodyPr>
          <a:lstStyle/>
          <a:p>
            <a:pPr algn="ctr"/>
            <a:r>
              <a:rPr lang="en-US" sz="2000" dirty="0">
                <a:latin typeface="Arial Rounded MT Bold" panose="020F0704030504030204" pitchFamily="34" charset="0"/>
              </a:rPr>
              <a:t>The metaverse is not “a” metaverse .It is the next generation of the internet. </a:t>
            </a:r>
          </a:p>
          <a:p>
            <a:pPr algn="ctr"/>
            <a:r>
              <a:rPr lang="en-US" sz="2000" dirty="0">
                <a:latin typeface="Arial Rounded MT Bold" panose="020F0704030504030204" pitchFamily="34" charset="0"/>
              </a:rPr>
              <a:t>It is a multiverse led by a new and abundant generation of creators.</a:t>
            </a:r>
            <a:endParaRPr lang="en-IN" sz="2000" dirty="0"/>
          </a:p>
        </p:txBody>
      </p:sp>
    </p:spTree>
    <p:extLst>
      <p:ext uri="{BB962C8B-B14F-4D97-AF65-F5344CB8AC3E}">
        <p14:creationId xmlns:p14="http://schemas.microsoft.com/office/powerpoint/2010/main" val="23419543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46681-8FE1-445C-B94B-C1D91FAFA3DD}"/>
              </a:ext>
            </a:extLst>
          </p:cNvPr>
          <p:cNvSpPr>
            <a:spLocks noGrp="1"/>
          </p:cNvSpPr>
          <p:nvPr>
            <p:ph type="ctrTitle"/>
          </p:nvPr>
        </p:nvSpPr>
        <p:spPr>
          <a:xfrm>
            <a:off x="3840478" y="5428057"/>
            <a:ext cx="8791575" cy="838201"/>
          </a:xfrm>
        </p:spPr>
        <p:txBody>
          <a:bodyPr/>
          <a:lstStyle/>
          <a:p>
            <a:endParaRPr lang="en-IN" dirty="0">
              <a:latin typeface="Arial Rounded MT Bold" panose="020F0704030504030204" pitchFamily="34" charset="0"/>
            </a:endParaRPr>
          </a:p>
        </p:txBody>
      </p:sp>
      <p:sp>
        <p:nvSpPr>
          <p:cNvPr id="3" name="Subtitle 2">
            <a:extLst>
              <a:ext uri="{FF2B5EF4-FFF2-40B4-BE49-F238E27FC236}">
                <a16:creationId xmlns:a16="http://schemas.microsoft.com/office/drawing/2014/main" id="{C809403E-2FB5-471A-978A-7D19B5AF5CE4}"/>
              </a:ext>
            </a:extLst>
          </p:cNvPr>
          <p:cNvSpPr>
            <a:spLocks noGrp="1"/>
          </p:cNvSpPr>
          <p:nvPr>
            <p:ph type="subTitle" idx="1"/>
          </p:nvPr>
        </p:nvSpPr>
        <p:spPr>
          <a:xfrm>
            <a:off x="2008504" y="4018755"/>
            <a:ext cx="8791575" cy="1655762"/>
          </a:xfrm>
        </p:spPr>
        <p:txBody>
          <a:bodyPr/>
          <a:lstStyle/>
          <a:p>
            <a:endParaRPr lang="en-IN" dirty="0"/>
          </a:p>
        </p:txBody>
      </p:sp>
      <p:pic>
        <p:nvPicPr>
          <p:cNvPr id="12" name="Picture 11">
            <a:extLst>
              <a:ext uri="{FF2B5EF4-FFF2-40B4-BE49-F238E27FC236}">
                <a16:creationId xmlns:a16="http://schemas.microsoft.com/office/drawing/2014/main" id="{1878282E-FBF0-4979-9376-3AB60357A73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13" name="TextBox 12">
            <a:extLst>
              <a:ext uri="{FF2B5EF4-FFF2-40B4-BE49-F238E27FC236}">
                <a16:creationId xmlns:a16="http://schemas.microsoft.com/office/drawing/2014/main" id="{4976C04F-9F97-4F16-93C6-F955479A48EF}"/>
              </a:ext>
            </a:extLst>
          </p:cNvPr>
          <p:cNvSpPr txBox="1"/>
          <p:nvPr/>
        </p:nvSpPr>
        <p:spPr>
          <a:xfrm>
            <a:off x="0" y="6858000"/>
            <a:ext cx="12192000" cy="230832"/>
          </a:xfrm>
          <a:prstGeom prst="rect">
            <a:avLst/>
          </a:prstGeom>
          <a:noFill/>
        </p:spPr>
        <p:txBody>
          <a:bodyPr wrap="square" rtlCol="0">
            <a:spAutoFit/>
          </a:bodyPr>
          <a:lstStyle/>
          <a:p>
            <a:r>
              <a:rPr lang="en-IN" sz="900">
                <a:hlinkClick r:id="rId3" tooltip="https://fracfx.deviantart.com/art/Star-Chart-of-the-Omniverse-511558739"/>
              </a:rPr>
              <a:t>This Photo</a:t>
            </a:r>
            <a:r>
              <a:rPr lang="en-IN" sz="900"/>
              <a:t> by Unknown Author is licensed under </a:t>
            </a:r>
            <a:r>
              <a:rPr lang="en-IN" sz="900">
                <a:hlinkClick r:id="rId4" tooltip="https://creativecommons.org/licenses/by-nc-nd/3.0/"/>
              </a:rPr>
              <a:t>CC BY-NC-ND</a:t>
            </a:r>
            <a:endParaRPr lang="en-IN" sz="900"/>
          </a:p>
        </p:txBody>
      </p:sp>
      <p:sp>
        <p:nvSpPr>
          <p:cNvPr id="16" name="TextBox 15">
            <a:extLst>
              <a:ext uri="{FF2B5EF4-FFF2-40B4-BE49-F238E27FC236}">
                <a16:creationId xmlns:a16="http://schemas.microsoft.com/office/drawing/2014/main" id="{A53A747D-26A6-4112-9308-F30E444C30FC}"/>
              </a:ext>
            </a:extLst>
          </p:cNvPr>
          <p:cNvSpPr txBox="1"/>
          <p:nvPr/>
        </p:nvSpPr>
        <p:spPr>
          <a:xfrm>
            <a:off x="3368040" y="2587594"/>
            <a:ext cx="6370320" cy="1200329"/>
          </a:xfrm>
          <a:prstGeom prst="rect">
            <a:avLst/>
          </a:prstGeom>
          <a:noFill/>
        </p:spPr>
        <p:txBody>
          <a:bodyPr wrap="square">
            <a:spAutoFit/>
          </a:bodyPr>
          <a:lstStyle/>
          <a:p>
            <a:r>
              <a:rPr lang="en-IN" sz="7200" dirty="0">
                <a:solidFill>
                  <a:schemeClr val="accent6">
                    <a:lumMod val="40000"/>
                    <a:lumOff val="60000"/>
                  </a:schemeClr>
                </a:solidFill>
                <a:latin typeface="Arial Rounded MT Bold" panose="020F0704030504030204" pitchFamily="34" charset="0"/>
              </a:rPr>
              <a:t>Thank you !!</a:t>
            </a:r>
          </a:p>
        </p:txBody>
      </p:sp>
    </p:spTree>
    <p:extLst>
      <p:ext uri="{BB962C8B-B14F-4D97-AF65-F5344CB8AC3E}">
        <p14:creationId xmlns:p14="http://schemas.microsoft.com/office/powerpoint/2010/main" val="25785648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7C7F2-FF8A-4428-8E42-33DFDFFB3F74}"/>
              </a:ext>
            </a:extLst>
          </p:cNvPr>
          <p:cNvSpPr>
            <a:spLocks noGrp="1"/>
          </p:cNvSpPr>
          <p:nvPr>
            <p:ph type="ctrTitle"/>
          </p:nvPr>
        </p:nvSpPr>
        <p:spPr>
          <a:xfrm>
            <a:off x="2604796" y="373224"/>
            <a:ext cx="8974494" cy="5859625"/>
          </a:xfrm>
        </p:spPr>
        <p:txBody>
          <a:bodyPr>
            <a:normAutofit fontScale="90000"/>
          </a:bodyPr>
          <a:lstStyle/>
          <a:p>
            <a:pPr>
              <a:lnSpc>
                <a:spcPct val="100000"/>
              </a:lnSpc>
            </a:pPr>
            <a:br>
              <a:rPr lang="en-US" sz="2400" dirty="0">
                <a:latin typeface="Arial Rounded MT Bold" panose="020F0704030504030204" pitchFamily="34" charset="0"/>
              </a:rPr>
            </a:br>
            <a:br>
              <a:rPr lang="en-US" sz="2400" dirty="0">
                <a:latin typeface="Arial Rounded MT Bold" panose="020F0704030504030204" pitchFamily="34" charset="0"/>
              </a:rPr>
            </a:br>
            <a:br>
              <a:rPr lang="en-US" sz="2400" dirty="0">
                <a:latin typeface="Arial Rounded MT Bold" panose="020F0704030504030204" pitchFamily="34" charset="0"/>
              </a:rPr>
            </a:br>
            <a:br>
              <a:rPr lang="en-US" sz="2400" dirty="0">
                <a:latin typeface="Arial Rounded MT Bold" panose="020F0704030504030204" pitchFamily="34" charset="0"/>
              </a:rPr>
            </a:br>
            <a:br>
              <a:rPr lang="en-US" sz="2400" dirty="0">
                <a:latin typeface="Arial Rounded MT Bold" panose="020F0704030504030204" pitchFamily="34" charset="0"/>
              </a:rPr>
            </a:br>
            <a:r>
              <a:rPr lang="en-US" sz="4400" b="1" dirty="0">
                <a:solidFill>
                  <a:schemeClr val="accent3"/>
                </a:solidFill>
                <a:latin typeface="Arial Rounded MT Bold" panose="020F0704030504030204" pitchFamily="34" charset="0"/>
              </a:rPr>
              <a:t>WHAT IS METAVERSE ?</a:t>
            </a:r>
            <a:br>
              <a:rPr lang="en-US" sz="2200" dirty="0">
                <a:latin typeface="Arial Rounded MT Bold" panose="020F0704030504030204" pitchFamily="34" charset="0"/>
              </a:rPr>
            </a:br>
            <a:br>
              <a:rPr lang="en-US" sz="2200" dirty="0">
                <a:latin typeface="Arial Rounded MT Bold" panose="020F0704030504030204" pitchFamily="34" charset="0"/>
              </a:rPr>
            </a:br>
            <a:br>
              <a:rPr lang="en-US" sz="2200" dirty="0">
                <a:latin typeface="Arial Rounded MT Bold" panose="020F0704030504030204" pitchFamily="34" charset="0"/>
              </a:rPr>
            </a:br>
            <a:r>
              <a:rPr lang="en-US" sz="2700" dirty="0">
                <a:latin typeface="Arial Rounded MT Bold" panose="020F0704030504030204" pitchFamily="34" charset="0"/>
              </a:rPr>
              <a:t>METAVERSE  </a:t>
            </a:r>
            <a:r>
              <a:rPr lang="en-US" sz="2700" dirty="0">
                <a:latin typeface="Arial Rounded MT Bold" panose="020F0704030504030204" pitchFamily="34" charset="0"/>
                <a:sym typeface="Wingdings" panose="05000000000000000000" pitchFamily="2" charset="2"/>
              </a:rPr>
              <a:t>  Beyond  universe </a:t>
            </a:r>
            <a:br>
              <a:rPr lang="en-US" sz="2700" dirty="0">
                <a:latin typeface="Arial Rounded MT Bold" panose="020F0704030504030204" pitchFamily="34" charset="0"/>
              </a:rPr>
            </a:br>
            <a:br>
              <a:rPr lang="en-US" sz="2700" dirty="0">
                <a:latin typeface="Arial Rounded MT Bold" panose="020F0704030504030204" pitchFamily="34" charset="0"/>
              </a:rPr>
            </a:br>
            <a:r>
              <a:rPr lang="en-US" sz="2700" dirty="0">
                <a:latin typeface="Arial Rounded MT Bold" panose="020F0704030504030204" pitchFamily="34" charset="0"/>
              </a:rPr>
              <a:t>metaverse is simply defined as a virtual world where people can socialize , work and play.</a:t>
            </a:r>
            <a:br>
              <a:rPr lang="en-US" sz="2700" dirty="0">
                <a:latin typeface="Arial Rounded MT Bold" panose="020F0704030504030204" pitchFamily="34" charset="0"/>
              </a:rPr>
            </a:br>
            <a:br>
              <a:rPr lang="en-US" sz="2700" dirty="0">
                <a:latin typeface="Arial Rounded MT Bold" panose="020F0704030504030204" pitchFamily="34" charset="0"/>
              </a:rPr>
            </a:br>
            <a:r>
              <a:rPr lang="en-US" sz="2700" dirty="0">
                <a:latin typeface="Arial Rounded MT Bold" panose="020F0704030504030204" pitchFamily="34" charset="0"/>
              </a:rPr>
              <a:t>The Metaverse is not future .it is already here it is a conversation about becoming not simply being.</a:t>
            </a:r>
            <a:br>
              <a:rPr lang="en-US" sz="2700" dirty="0">
                <a:latin typeface="Arial Rounded MT Bold" panose="020F0704030504030204" pitchFamily="34" charset="0"/>
              </a:rPr>
            </a:br>
            <a:br>
              <a:rPr lang="en-US" sz="2700" dirty="0">
                <a:latin typeface="Arial Rounded MT Bold" panose="020F0704030504030204" pitchFamily="34" charset="0"/>
              </a:rPr>
            </a:br>
            <a:r>
              <a:rPr lang="en-US" sz="2700" dirty="0">
                <a:latin typeface="Arial Rounded MT Bold" panose="020F0704030504030204" pitchFamily="34" charset="0"/>
              </a:rPr>
              <a:t>By Metaverse we can make a place where you relax in public, where you encounter familiar faces.</a:t>
            </a:r>
            <a:endParaRPr lang="en-IN" dirty="0">
              <a:latin typeface="Arial Rounded MT Bold" panose="020F0704030504030204" pitchFamily="34" charset="0"/>
            </a:endParaRPr>
          </a:p>
        </p:txBody>
      </p:sp>
    </p:spTree>
    <p:extLst>
      <p:ext uri="{BB962C8B-B14F-4D97-AF65-F5344CB8AC3E}">
        <p14:creationId xmlns:p14="http://schemas.microsoft.com/office/powerpoint/2010/main" val="372227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E140C-E2F2-443B-AD94-268719413C17}"/>
              </a:ext>
            </a:extLst>
          </p:cNvPr>
          <p:cNvSpPr>
            <a:spLocks noGrp="1"/>
          </p:cNvSpPr>
          <p:nvPr>
            <p:ph type="title"/>
          </p:nvPr>
        </p:nvSpPr>
        <p:spPr>
          <a:xfrm>
            <a:off x="1915851" y="469427"/>
            <a:ext cx="9906000" cy="5651455"/>
          </a:xfrm>
        </p:spPr>
        <p:txBody>
          <a:bodyPr>
            <a:noAutofit/>
          </a:bodyPr>
          <a:lstStyle/>
          <a:p>
            <a:pPr marL="457200" indent="-457200">
              <a:buFont typeface="Wingdings" panose="05000000000000000000" pitchFamily="2" charset="2"/>
              <a:buChar char="v"/>
            </a:pPr>
            <a:r>
              <a:rPr lang="en-US" sz="3200" dirty="0">
                <a:solidFill>
                  <a:schemeClr val="accent3"/>
                </a:solidFill>
                <a:latin typeface="Arial Rounded MT Bold" panose="020F0704030504030204" pitchFamily="34" charset="0"/>
              </a:rPr>
              <a:t>Potential positives of metaverse :</a:t>
            </a:r>
            <a:br>
              <a:rPr lang="en-US" sz="3200" dirty="0">
                <a:solidFill>
                  <a:schemeClr val="accent3"/>
                </a:solidFill>
                <a:latin typeface="Arial Rounded MT Bold" panose="020F0704030504030204" pitchFamily="34" charset="0"/>
              </a:rPr>
            </a:br>
            <a:br>
              <a:rPr lang="en-US" sz="1400" dirty="0">
                <a:latin typeface="Arial Rounded MT Bold" panose="020F0704030504030204" pitchFamily="34" charset="0"/>
              </a:rPr>
            </a:br>
            <a:br>
              <a:rPr lang="en-US" sz="1400" dirty="0">
                <a:latin typeface="Arial Rounded MT Bold" panose="020F0704030504030204" pitchFamily="34" charset="0"/>
              </a:rPr>
            </a:br>
            <a:r>
              <a:rPr lang="en-US" sz="1600" dirty="0">
                <a:latin typeface="Arial Rounded MT Bold" panose="020F0704030504030204" pitchFamily="34" charset="0"/>
              </a:rPr>
              <a:t>1. experience</a:t>
            </a:r>
            <a:br>
              <a:rPr lang="en-US" sz="1600" dirty="0">
                <a:latin typeface="Arial Rounded MT Bold" panose="020F0704030504030204" pitchFamily="34" charset="0"/>
              </a:rPr>
            </a:br>
            <a:r>
              <a:rPr lang="en-US" sz="1600" dirty="0">
                <a:latin typeface="Arial Rounded MT Bold" panose="020F0704030504030204" pitchFamily="34" charset="0"/>
              </a:rPr>
              <a:t> </a:t>
            </a:r>
            <a:br>
              <a:rPr lang="en-US" sz="1600" dirty="0">
                <a:latin typeface="Arial Rounded MT Bold" panose="020F0704030504030204" pitchFamily="34" charset="0"/>
              </a:rPr>
            </a:br>
            <a:br>
              <a:rPr lang="en-US" sz="1600" dirty="0">
                <a:latin typeface="Arial Rounded MT Bold" panose="020F0704030504030204" pitchFamily="34" charset="0"/>
              </a:rPr>
            </a:br>
            <a:r>
              <a:rPr lang="en-US" sz="1600" dirty="0">
                <a:latin typeface="Arial Rounded MT Bold" panose="020F0704030504030204" pitchFamily="34" charset="0"/>
              </a:rPr>
              <a:t>2. Expression</a:t>
            </a:r>
            <a:br>
              <a:rPr lang="en-US" sz="1600" dirty="0">
                <a:latin typeface="Arial Rounded MT Bold" panose="020F0704030504030204" pitchFamily="34" charset="0"/>
              </a:rPr>
            </a:br>
            <a:br>
              <a:rPr lang="en-US" sz="1600" dirty="0">
                <a:latin typeface="Arial Rounded MT Bold" panose="020F0704030504030204" pitchFamily="34" charset="0"/>
              </a:rPr>
            </a:br>
            <a:br>
              <a:rPr lang="en-US" sz="1600" dirty="0">
                <a:latin typeface="Arial Rounded MT Bold" panose="020F0704030504030204" pitchFamily="34" charset="0"/>
              </a:rPr>
            </a:br>
            <a:r>
              <a:rPr lang="en-US" sz="1600" dirty="0">
                <a:latin typeface="Arial Rounded MT Bold" panose="020F0704030504030204" pitchFamily="34" charset="0"/>
              </a:rPr>
              <a:t>3. teleportation</a:t>
            </a:r>
            <a:br>
              <a:rPr lang="en-US" sz="1600" dirty="0">
                <a:latin typeface="Arial Rounded MT Bold" panose="020F0704030504030204" pitchFamily="34" charset="0"/>
              </a:rPr>
            </a:br>
            <a:br>
              <a:rPr lang="en-US" sz="1600" dirty="0">
                <a:latin typeface="Arial Rounded MT Bold" panose="020F0704030504030204" pitchFamily="34" charset="0"/>
              </a:rPr>
            </a:br>
            <a:br>
              <a:rPr lang="en-US" sz="1600" dirty="0">
                <a:latin typeface="Arial Rounded MT Bold" panose="020F0704030504030204" pitchFamily="34" charset="0"/>
              </a:rPr>
            </a:br>
            <a:r>
              <a:rPr lang="en-US" sz="1600" dirty="0">
                <a:latin typeface="Arial Rounded MT Bold" panose="020F0704030504030204" pitchFamily="34" charset="0"/>
              </a:rPr>
              <a:t>4. knowledge and study </a:t>
            </a:r>
            <a:br>
              <a:rPr lang="en-US" sz="1600" dirty="0">
                <a:latin typeface="Arial Rounded MT Bold" panose="020F0704030504030204" pitchFamily="34" charset="0"/>
              </a:rPr>
            </a:br>
            <a:br>
              <a:rPr lang="en-US" sz="1600" dirty="0">
                <a:latin typeface="Arial Rounded MT Bold" panose="020F0704030504030204" pitchFamily="34" charset="0"/>
              </a:rPr>
            </a:br>
            <a:br>
              <a:rPr lang="en-US" sz="1600" dirty="0">
                <a:latin typeface="Arial Rounded MT Bold" panose="020F0704030504030204" pitchFamily="34" charset="0"/>
              </a:rPr>
            </a:br>
            <a:r>
              <a:rPr lang="en-US" sz="1600" dirty="0">
                <a:latin typeface="Arial Rounded MT Bold" panose="020F0704030504030204" pitchFamily="34" charset="0"/>
              </a:rPr>
              <a:t>5. fast and improved productivity</a:t>
            </a:r>
            <a:br>
              <a:rPr lang="en-US" sz="1600" dirty="0">
                <a:latin typeface="Arial Rounded MT Bold" panose="020F0704030504030204" pitchFamily="34" charset="0"/>
              </a:rPr>
            </a:br>
            <a:br>
              <a:rPr lang="en-US" sz="1600" dirty="0">
                <a:latin typeface="Arial Rounded MT Bold" panose="020F0704030504030204" pitchFamily="34" charset="0"/>
              </a:rPr>
            </a:br>
            <a:br>
              <a:rPr lang="en-US" sz="1600" dirty="0">
                <a:latin typeface="Arial Rounded MT Bold" panose="020F0704030504030204" pitchFamily="34" charset="0"/>
              </a:rPr>
            </a:br>
            <a:r>
              <a:rPr lang="en-US" sz="1600" dirty="0">
                <a:latin typeface="Arial Rounded MT Bold" panose="020F0704030504030204" pitchFamily="34" charset="0"/>
              </a:rPr>
              <a:t>6. safe environment</a:t>
            </a:r>
            <a:br>
              <a:rPr lang="en-US" sz="1600" dirty="0">
                <a:latin typeface="Arial Rounded MT Bold" panose="020F0704030504030204" pitchFamily="34" charset="0"/>
              </a:rPr>
            </a:br>
            <a:br>
              <a:rPr lang="en-US" sz="1600" dirty="0">
                <a:latin typeface="Arial Rounded MT Bold" panose="020F0704030504030204" pitchFamily="34" charset="0"/>
              </a:rPr>
            </a:br>
            <a:br>
              <a:rPr lang="en-US" sz="1600" dirty="0">
                <a:latin typeface="Arial Rounded MT Bold" panose="020F0704030504030204" pitchFamily="34" charset="0"/>
              </a:rPr>
            </a:br>
            <a:r>
              <a:rPr lang="en-US" sz="1600" dirty="0">
                <a:latin typeface="Arial Rounded MT Bold" panose="020F0704030504030204" pitchFamily="34" charset="0"/>
              </a:rPr>
              <a:t>7. new economy</a:t>
            </a:r>
            <a:br>
              <a:rPr lang="en-US" sz="1400" dirty="0">
                <a:latin typeface="Arial Rounded MT Bold" panose="020F0704030504030204" pitchFamily="34" charset="0"/>
              </a:rPr>
            </a:br>
            <a:br>
              <a:rPr lang="en-US" sz="1400" dirty="0">
                <a:latin typeface="Arial Rounded MT Bold" panose="020F0704030504030204" pitchFamily="34" charset="0"/>
              </a:rPr>
            </a:br>
            <a:endParaRPr lang="en-IN" sz="1400" dirty="0">
              <a:latin typeface="Arial Rounded MT Bold" panose="020F0704030504030204" pitchFamily="34" charset="0"/>
            </a:endParaRPr>
          </a:p>
        </p:txBody>
      </p:sp>
    </p:spTree>
    <p:extLst>
      <p:ext uri="{BB962C8B-B14F-4D97-AF65-F5344CB8AC3E}">
        <p14:creationId xmlns:p14="http://schemas.microsoft.com/office/powerpoint/2010/main" val="324143489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B8D69-E0EF-4DC8-9E08-90A498A24003}"/>
              </a:ext>
            </a:extLst>
          </p:cNvPr>
          <p:cNvSpPr>
            <a:spLocks noGrp="1"/>
          </p:cNvSpPr>
          <p:nvPr>
            <p:ph type="ctrTitle"/>
          </p:nvPr>
        </p:nvSpPr>
        <p:spPr>
          <a:xfrm>
            <a:off x="2463282" y="279917"/>
            <a:ext cx="9032032" cy="5066523"/>
          </a:xfrm>
        </p:spPr>
        <p:txBody>
          <a:bodyPr>
            <a:normAutofit/>
          </a:bodyPr>
          <a:lstStyle/>
          <a:p>
            <a:pPr marL="571500" indent="-571500">
              <a:buFont typeface="Wingdings" panose="05000000000000000000" pitchFamily="2" charset="2"/>
              <a:buChar char="v"/>
            </a:pPr>
            <a:r>
              <a:rPr lang="en-US" sz="3200" dirty="0">
                <a:solidFill>
                  <a:srgbClr val="C00000"/>
                </a:solidFill>
                <a:latin typeface="Arial Rounded MT Bold" panose="020F0704030504030204" pitchFamily="34" charset="0"/>
              </a:rPr>
              <a:t>Potential Negatives of metaverse : </a:t>
            </a:r>
            <a:br>
              <a:rPr lang="en-US" sz="3600" dirty="0">
                <a:latin typeface="Arial Rounded MT Bold" panose="020F0704030504030204" pitchFamily="34" charset="0"/>
              </a:rPr>
            </a:br>
            <a:br>
              <a:rPr lang="en-US" sz="3600" dirty="0">
                <a:latin typeface="Arial Rounded MT Bold" panose="020F0704030504030204" pitchFamily="34" charset="0"/>
              </a:rPr>
            </a:br>
            <a:r>
              <a:rPr lang="en-US" sz="2800" dirty="0">
                <a:latin typeface="Arial Rounded MT Bold" panose="020F0704030504030204" pitchFamily="34" charset="0"/>
              </a:rPr>
              <a:t>1. addiction</a:t>
            </a:r>
            <a:br>
              <a:rPr lang="en-US" sz="2800" dirty="0">
                <a:latin typeface="Arial Rounded MT Bold" panose="020F0704030504030204" pitchFamily="34" charset="0"/>
              </a:rPr>
            </a:br>
            <a:br>
              <a:rPr lang="en-US" sz="2800" dirty="0">
                <a:latin typeface="Arial Rounded MT Bold" panose="020F0704030504030204" pitchFamily="34" charset="0"/>
              </a:rPr>
            </a:br>
            <a:r>
              <a:rPr lang="en-US" sz="2800" dirty="0">
                <a:latin typeface="Arial Rounded MT Bold" panose="020F0704030504030204" pitchFamily="34" charset="0"/>
              </a:rPr>
              <a:t>2. depression</a:t>
            </a:r>
            <a:br>
              <a:rPr lang="en-US" sz="2800" dirty="0">
                <a:latin typeface="Arial Rounded MT Bold" panose="020F0704030504030204" pitchFamily="34" charset="0"/>
              </a:rPr>
            </a:br>
            <a:br>
              <a:rPr lang="en-US" sz="2800" dirty="0">
                <a:latin typeface="Arial Rounded MT Bold" panose="020F0704030504030204" pitchFamily="34" charset="0"/>
              </a:rPr>
            </a:br>
            <a:r>
              <a:rPr lang="en-US" sz="2800" dirty="0">
                <a:latin typeface="Arial Rounded MT Bold" panose="020F0704030504030204" pitchFamily="34" charset="0"/>
              </a:rPr>
              <a:t>3. data and security</a:t>
            </a:r>
            <a:br>
              <a:rPr lang="en-US" sz="2800" dirty="0">
                <a:latin typeface="Arial Rounded MT Bold" panose="020F0704030504030204" pitchFamily="34" charset="0"/>
              </a:rPr>
            </a:br>
            <a:br>
              <a:rPr lang="en-US" sz="2800" dirty="0">
                <a:latin typeface="Arial Rounded MT Bold" panose="020F0704030504030204" pitchFamily="34" charset="0"/>
              </a:rPr>
            </a:br>
            <a:r>
              <a:rPr lang="en-US" sz="2800" dirty="0">
                <a:latin typeface="Arial Rounded MT Bold" panose="020F0704030504030204" pitchFamily="34" charset="0"/>
              </a:rPr>
              <a:t>4. denying reality</a:t>
            </a:r>
            <a:br>
              <a:rPr lang="en-US" sz="2800" dirty="0">
                <a:latin typeface="Arial Rounded MT Bold" panose="020F0704030504030204" pitchFamily="34" charset="0"/>
              </a:rPr>
            </a:br>
            <a:br>
              <a:rPr lang="en-US" sz="2800" dirty="0">
                <a:latin typeface="Arial Rounded MT Bold" panose="020F0704030504030204" pitchFamily="34" charset="0"/>
              </a:rPr>
            </a:br>
            <a:r>
              <a:rPr lang="en-US" sz="2800" dirty="0">
                <a:latin typeface="Arial Rounded MT Bold" panose="020F0704030504030204" pitchFamily="34" charset="0"/>
              </a:rPr>
              <a:t>5. Moderation</a:t>
            </a:r>
            <a:endParaRPr lang="en-IN" sz="2800" dirty="0">
              <a:latin typeface="Arial Rounded MT Bold" panose="020F0704030504030204" pitchFamily="34" charset="0"/>
            </a:endParaRPr>
          </a:p>
        </p:txBody>
      </p:sp>
    </p:spTree>
    <p:extLst>
      <p:ext uri="{BB962C8B-B14F-4D97-AF65-F5344CB8AC3E}">
        <p14:creationId xmlns:p14="http://schemas.microsoft.com/office/powerpoint/2010/main" val="12532629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5A4EE-40BF-4DD5-BB8C-B8E799782EC2}"/>
              </a:ext>
            </a:extLst>
          </p:cNvPr>
          <p:cNvSpPr>
            <a:spLocks noGrp="1"/>
          </p:cNvSpPr>
          <p:nvPr>
            <p:ph type="ctrTitle"/>
          </p:nvPr>
        </p:nvSpPr>
        <p:spPr>
          <a:xfrm>
            <a:off x="2419982" y="0"/>
            <a:ext cx="8639176" cy="1538923"/>
          </a:xfrm>
        </p:spPr>
        <p:txBody>
          <a:bodyPr>
            <a:normAutofit/>
          </a:bodyPr>
          <a:lstStyle/>
          <a:p>
            <a:pPr marL="571500" indent="-571500">
              <a:buFont typeface="Wingdings" panose="05000000000000000000" pitchFamily="2" charset="2"/>
              <a:buChar char="Ø"/>
            </a:pPr>
            <a:r>
              <a:rPr lang="en-US" sz="3200" dirty="0">
                <a:solidFill>
                  <a:srgbClr val="002060"/>
                </a:solidFill>
                <a:latin typeface="Arial Rounded MT Bold" panose="020F0704030504030204" pitchFamily="34" charset="0"/>
              </a:rPr>
              <a:t>Some myths and reality about metaverse :</a:t>
            </a:r>
            <a:endParaRPr lang="en-IN" sz="3200" dirty="0">
              <a:solidFill>
                <a:srgbClr val="002060"/>
              </a:solidFill>
              <a:latin typeface="Arial Rounded MT Bold" panose="020F0704030504030204" pitchFamily="34" charset="0"/>
            </a:endParaRPr>
          </a:p>
        </p:txBody>
      </p:sp>
      <p:sp>
        <p:nvSpPr>
          <p:cNvPr id="3" name="Subtitle 2">
            <a:extLst>
              <a:ext uri="{FF2B5EF4-FFF2-40B4-BE49-F238E27FC236}">
                <a16:creationId xmlns:a16="http://schemas.microsoft.com/office/drawing/2014/main" id="{AD7A75CC-8A7A-4CC5-A491-171BCB0B6EAF}"/>
              </a:ext>
            </a:extLst>
          </p:cNvPr>
          <p:cNvSpPr>
            <a:spLocks noGrp="1"/>
          </p:cNvSpPr>
          <p:nvPr>
            <p:ph type="subTitle" idx="1"/>
          </p:nvPr>
        </p:nvSpPr>
        <p:spPr>
          <a:xfrm>
            <a:off x="2419982" y="1783398"/>
            <a:ext cx="8791575" cy="4617402"/>
          </a:xfrm>
        </p:spPr>
        <p:txBody>
          <a:bodyPr>
            <a:normAutofit fontScale="85000" lnSpcReduction="20000"/>
          </a:bodyPr>
          <a:lstStyle/>
          <a:p>
            <a:pPr>
              <a:lnSpc>
                <a:spcPct val="100000"/>
              </a:lnSpc>
            </a:pPr>
            <a:r>
              <a:rPr lang="en-US" dirty="0">
                <a:solidFill>
                  <a:schemeClr val="accent3">
                    <a:lumMod val="75000"/>
                  </a:schemeClr>
                </a:solidFill>
                <a:latin typeface="Arial Rounded MT Bold" panose="020F0704030504030204" pitchFamily="34" charset="0"/>
              </a:rPr>
              <a:t>Myth-1 </a:t>
            </a:r>
            <a:r>
              <a:rPr lang="en-US" dirty="0">
                <a:solidFill>
                  <a:schemeClr val="tx1"/>
                </a:solidFill>
                <a:latin typeface="Arial Rounded MT Bold" panose="020F0704030504030204" pitchFamily="34" charset="0"/>
              </a:rPr>
              <a:t>You need a virtual reality helmet to access the metaverse.</a:t>
            </a:r>
          </a:p>
          <a:p>
            <a:pPr>
              <a:lnSpc>
                <a:spcPct val="100000"/>
              </a:lnSpc>
            </a:pPr>
            <a:r>
              <a:rPr lang="en-US" dirty="0">
                <a:solidFill>
                  <a:schemeClr val="accent6">
                    <a:lumMod val="50000"/>
                  </a:schemeClr>
                </a:solidFill>
                <a:latin typeface="Arial Rounded MT Bold" panose="020F0704030504030204" pitchFamily="34" charset="0"/>
              </a:rPr>
              <a:t>REALITY : </a:t>
            </a:r>
            <a:r>
              <a:rPr lang="en-US" dirty="0">
                <a:solidFill>
                  <a:schemeClr val="tx1"/>
                </a:solidFill>
                <a:latin typeface="Arial Rounded MT Bold" panose="020F0704030504030204" pitchFamily="34" charset="0"/>
              </a:rPr>
              <a:t>you can use tools what you already have like desktop computer or smartphone.</a:t>
            </a:r>
          </a:p>
          <a:p>
            <a:pPr>
              <a:lnSpc>
                <a:spcPct val="100000"/>
              </a:lnSpc>
            </a:pPr>
            <a:r>
              <a:rPr lang="en-US" dirty="0">
                <a:solidFill>
                  <a:schemeClr val="accent3">
                    <a:lumMod val="75000"/>
                  </a:schemeClr>
                </a:solidFill>
                <a:latin typeface="Arial Rounded MT Bold" panose="020F0704030504030204" pitchFamily="34" charset="0"/>
              </a:rPr>
              <a:t>Myth-2 </a:t>
            </a:r>
            <a:r>
              <a:rPr lang="en-US" dirty="0">
                <a:solidFill>
                  <a:schemeClr val="tx1"/>
                </a:solidFill>
                <a:latin typeface="Arial Rounded MT Bold" panose="020F0704030504030204" pitchFamily="34" charset="0"/>
              </a:rPr>
              <a:t>The metaverse is just a gaming world and has no real world uses.</a:t>
            </a:r>
          </a:p>
          <a:p>
            <a:pPr>
              <a:lnSpc>
                <a:spcPct val="100000"/>
              </a:lnSpc>
            </a:pPr>
            <a:r>
              <a:rPr lang="en-US" dirty="0" err="1">
                <a:solidFill>
                  <a:schemeClr val="accent6">
                    <a:lumMod val="50000"/>
                  </a:schemeClr>
                </a:solidFill>
                <a:latin typeface="Arial Rounded MT Bold" panose="020F0704030504030204" pitchFamily="34" charset="0"/>
              </a:rPr>
              <a:t>REALity</a:t>
            </a:r>
            <a:r>
              <a:rPr lang="en-US" dirty="0">
                <a:solidFill>
                  <a:schemeClr val="accent6">
                    <a:lumMod val="50000"/>
                  </a:schemeClr>
                </a:solidFill>
                <a:latin typeface="Arial Rounded MT Bold" panose="020F0704030504030204" pitchFamily="34" charset="0"/>
              </a:rPr>
              <a:t> : </a:t>
            </a:r>
            <a:r>
              <a:rPr lang="en-US" dirty="0">
                <a:solidFill>
                  <a:schemeClr val="tx1"/>
                </a:solidFill>
                <a:latin typeface="Arial Rounded MT Bold" panose="020F0704030504030204" pitchFamily="34" charset="0"/>
              </a:rPr>
              <a:t>people are already using for work and increase their income.</a:t>
            </a:r>
          </a:p>
          <a:p>
            <a:pPr>
              <a:lnSpc>
                <a:spcPct val="100000"/>
              </a:lnSpc>
            </a:pPr>
            <a:r>
              <a:rPr lang="en-US" dirty="0">
                <a:solidFill>
                  <a:schemeClr val="tx1"/>
                </a:solidFill>
                <a:latin typeface="Arial Rounded MT Bold" panose="020F0704030504030204" pitchFamily="34" charset="0"/>
              </a:rPr>
              <a:t>Ex. </a:t>
            </a:r>
            <a:r>
              <a:rPr lang="en-US" dirty="0" err="1">
                <a:solidFill>
                  <a:schemeClr val="tx1"/>
                </a:solidFill>
                <a:latin typeface="Arial Rounded MT Bold" panose="020F0704030504030204" pitchFamily="34" charset="0"/>
              </a:rPr>
              <a:t>Componies</a:t>
            </a:r>
            <a:r>
              <a:rPr lang="en-US" dirty="0">
                <a:solidFill>
                  <a:schemeClr val="tx1"/>
                </a:solidFill>
                <a:latin typeface="Arial Rounded MT Bold" panose="020F0704030504030204" pitchFamily="34" charset="0"/>
              </a:rPr>
              <a:t> like </a:t>
            </a:r>
            <a:r>
              <a:rPr lang="en-US" dirty="0" err="1">
                <a:solidFill>
                  <a:schemeClr val="tx1"/>
                </a:solidFill>
                <a:latin typeface="Arial Rounded MT Bold" panose="020F0704030504030204" pitchFamily="34" charset="0"/>
              </a:rPr>
              <a:t>pricewater</a:t>
            </a:r>
            <a:r>
              <a:rPr lang="en-US" dirty="0">
                <a:solidFill>
                  <a:schemeClr val="tx1"/>
                </a:solidFill>
                <a:latin typeface="Arial Rounded MT Bold" panose="020F0704030504030204" pitchFamily="34" charset="0"/>
              </a:rPr>
              <a:t> house cooper and </a:t>
            </a:r>
            <a:r>
              <a:rPr lang="en-US" dirty="0" err="1">
                <a:solidFill>
                  <a:schemeClr val="tx1"/>
                </a:solidFill>
                <a:latin typeface="Arial Rounded MT Bold" panose="020F0704030504030204" pitchFamily="34" charset="0"/>
              </a:rPr>
              <a:t>prager</a:t>
            </a:r>
            <a:r>
              <a:rPr lang="en-US" dirty="0">
                <a:solidFill>
                  <a:schemeClr val="tx1"/>
                </a:solidFill>
                <a:latin typeface="Arial Rounded MT Bold" panose="020F0704030504030204" pitchFamily="34" charset="0"/>
              </a:rPr>
              <a:t> </a:t>
            </a:r>
            <a:r>
              <a:rPr lang="en-US" dirty="0" err="1">
                <a:solidFill>
                  <a:schemeClr val="tx1"/>
                </a:solidFill>
                <a:latin typeface="Arial Rounded MT Bold" panose="020F0704030504030204" pitchFamily="34" charset="0"/>
              </a:rPr>
              <a:t>metrishave</a:t>
            </a:r>
            <a:r>
              <a:rPr lang="en-US" dirty="0">
                <a:solidFill>
                  <a:schemeClr val="tx1"/>
                </a:solidFill>
                <a:latin typeface="Arial Rounded MT Bold" panose="020F0704030504030204" pitchFamily="34" charset="0"/>
              </a:rPr>
              <a:t> opened metaverse branches so they can be there  where their clients are.</a:t>
            </a:r>
          </a:p>
          <a:p>
            <a:pPr>
              <a:lnSpc>
                <a:spcPct val="100000"/>
              </a:lnSpc>
            </a:pPr>
            <a:r>
              <a:rPr lang="en-US" dirty="0">
                <a:solidFill>
                  <a:schemeClr val="accent3">
                    <a:lumMod val="75000"/>
                  </a:schemeClr>
                </a:solidFill>
                <a:latin typeface="Arial Rounded MT Bold" panose="020F0704030504030204" pitchFamily="34" charset="0"/>
              </a:rPr>
              <a:t>Myth-3</a:t>
            </a:r>
            <a:r>
              <a:rPr lang="en-US" dirty="0">
                <a:solidFill>
                  <a:schemeClr val="tx1"/>
                </a:solidFill>
                <a:latin typeface="Arial Rounded MT Bold" panose="020F0704030504030204" pitchFamily="34" charset="0"/>
              </a:rPr>
              <a:t> Investing in the metaverse is a surefire way to lose money.</a:t>
            </a:r>
          </a:p>
          <a:p>
            <a:pPr>
              <a:lnSpc>
                <a:spcPct val="100000"/>
              </a:lnSpc>
            </a:pPr>
            <a:r>
              <a:rPr lang="en-US" dirty="0">
                <a:solidFill>
                  <a:schemeClr val="accent6">
                    <a:lumMod val="50000"/>
                  </a:schemeClr>
                </a:solidFill>
                <a:latin typeface="Arial Rounded MT Bold" panose="020F0704030504030204" pitchFamily="34" charset="0"/>
              </a:rPr>
              <a:t>Reality : </a:t>
            </a:r>
            <a:r>
              <a:rPr lang="en-US" dirty="0" err="1">
                <a:solidFill>
                  <a:schemeClr val="tx1"/>
                </a:solidFill>
                <a:latin typeface="Arial Rounded MT Bold" panose="020F0704030504030204" pitchFamily="34" charset="0"/>
              </a:rPr>
              <a:t>Virbela</a:t>
            </a:r>
            <a:r>
              <a:rPr lang="en-US" dirty="0">
                <a:solidFill>
                  <a:schemeClr val="tx1"/>
                </a:solidFill>
                <a:latin typeface="Arial Rounded MT Bold" panose="020F0704030504030204" pitchFamily="34" charset="0"/>
              </a:rPr>
              <a:t> has been around since 2012 . An impressive feat, but there are other </a:t>
            </a:r>
            <a:r>
              <a:rPr lang="en-US" dirty="0" err="1">
                <a:solidFill>
                  <a:schemeClr val="tx1"/>
                </a:solidFill>
                <a:latin typeface="Arial Rounded MT Bold" panose="020F0704030504030204" pitchFamily="34" charset="0"/>
              </a:rPr>
              <a:t>plateforms</a:t>
            </a:r>
            <a:r>
              <a:rPr lang="en-US" dirty="0">
                <a:solidFill>
                  <a:schemeClr val="tx1"/>
                </a:solidFill>
                <a:latin typeface="Arial Rounded MT Bold" panose="020F0704030504030204" pitchFamily="34" charset="0"/>
              </a:rPr>
              <a:t> lasted even longer.</a:t>
            </a:r>
          </a:p>
          <a:p>
            <a:pPr>
              <a:lnSpc>
                <a:spcPct val="100000"/>
              </a:lnSpc>
            </a:pPr>
            <a:r>
              <a:rPr lang="en-US" dirty="0">
                <a:solidFill>
                  <a:schemeClr val="tx1"/>
                </a:solidFill>
                <a:latin typeface="Arial Rounded MT Bold" panose="020F0704030504030204" pitchFamily="34" charset="0"/>
              </a:rPr>
              <a:t>Second life is probably the best example  of early metaverse that’s still in operation and has active uses who buy and sell metaverse real estate .it was founded in 2003 and still has 2,00,000 active users visiting daily.</a:t>
            </a:r>
          </a:p>
        </p:txBody>
      </p:sp>
    </p:spTree>
    <p:extLst>
      <p:ext uri="{BB962C8B-B14F-4D97-AF65-F5344CB8AC3E}">
        <p14:creationId xmlns:p14="http://schemas.microsoft.com/office/powerpoint/2010/main" val="3339104469"/>
      </p:ext>
    </p:extLst>
  </p:cSld>
  <p:clrMapOvr>
    <a:masterClrMapping/>
  </p:clrMapOvr>
  <mc:AlternateContent xmlns:mc="http://schemas.openxmlformats.org/markup-compatibility/2006">
    <mc:Choice xmlns:p14="http://schemas.microsoft.com/office/powerpoint/2010/main" Requires="p14">
      <p:transition spd="med" p14:dur="700"/>
    </mc:Choice>
    <mc:Fallback>
      <p:transition spd="med"/>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91F2C-1E13-46C8-A002-F9B1EB32597E}"/>
              </a:ext>
            </a:extLst>
          </p:cNvPr>
          <p:cNvSpPr>
            <a:spLocks noGrp="1"/>
          </p:cNvSpPr>
          <p:nvPr>
            <p:ph type="title"/>
          </p:nvPr>
        </p:nvSpPr>
        <p:spPr>
          <a:xfrm>
            <a:off x="1670179" y="634482"/>
            <a:ext cx="9377231" cy="4516016"/>
          </a:xfrm>
        </p:spPr>
        <p:txBody>
          <a:bodyPr>
            <a:normAutofit fontScale="90000"/>
          </a:bodyPr>
          <a:lstStyle/>
          <a:p>
            <a:pPr marL="457200" indent="-457200">
              <a:buFont typeface="Wingdings" panose="05000000000000000000" pitchFamily="2" charset="2"/>
              <a:buChar char="v"/>
            </a:pPr>
            <a:r>
              <a:rPr lang="en-US" sz="3100" dirty="0">
                <a:solidFill>
                  <a:srgbClr val="C00000"/>
                </a:solidFill>
                <a:latin typeface="Arial Rounded MT Bold" panose="020F0704030504030204" pitchFamily="34" charset="0"/>
              </a:rPr>
              <a:t>Popular companies that are building the future of metaverse :</a:t>
            </a:r>
            <a:br>
              <a:rPr lang="en-US" sz="1600" dirty="0">
                <a:latin typeface="Arial Rounded MT Bold" panose="020F0704030504030204" pitchFamily="34" charset="0"/>
              </a:rPr>
            </a:br>
            <a:br>
              <a:rPr lang="en-US" sz="1600" dirty="0">
                <a:latin typeface="Arial Rounded MT Bold" panose="020F0704030504030204" pitchFamily="34" charset="0"/>
              </a:rPr>
            </a:br>
            <a:br>
              <a:rPr lang="en-US" sz="1600" dirty="0">
                <a:latin typeface="Arial Rounded MT Bold" panose="020F0704030504030204" pitchFamily="34" charset="0"/>
              </a:rPr>
            </a:br>
            <a:br>
              <a:rPr lang="en-US" sz="1600" dirty="0">
                <a:latin typeface="Arial Rounded MT Bold" panose="020F0704030504030204" pitchFamily="34" charset="0"/>
              </a:rPr>
            </a:br>
            <a:r>
              <a:rPr lang="en-US" sz="2700" dirty="0">
                <a:latin typeface="Arial Rounded MT Bold" panose="020F0704030504030204" pitchFamily="34" charset="0"/>
              </a:rPr>
              <a:t>1. epic games </a:t>
            </a:r>
            <a:br>
              <a:rPr lang="en-US" sz="2700" dirty="0">
                <a:latin typeface="Arial Rounded MT Bold" panose="020F0704030504030204" pitchFamily="34" charset="0"/>
              </a:rPr>
            </a:br>
            <a:br>
              <a:rPr lang="en-US" sz="2700" dirty="0">
                <a:latin typeface="Arial Rounded MT Bold" panose="020F0704030504030204" pitchFamily="34" charset="0"/>
              </a:rPr>
            </a:br>
            <a:r>
              <a:rPr lang="en-US" sz="2700" dirty="0">
                <a:latin typeface="Arial Rounded MT Bold" panose="020F0704030504030204" pitchFamily="34" charset="0"/>
              </a:rPr>
              <a:t>2. </a:t>
            </a:r>
            <a:r>
              <a:rPr lang="en-US" sz="2700" dirty="0" err="1">
                <a:latin typeface="Arial Rounded MT Bold" panose="020F0704030504030204" pitchFamily="34" charset="0"/>
              </a:rPr>
              <a:t>nike</a:t>
            </a:r>
            <a:r>
              <a:rPr lang="en-US" sz="2700" dirty="0">
                <a:latin typeface="Arial Rounded MT Bold" panose="020F0704030504030204" pitchFamily="34" charset="0"/>
              </a:rPr>
              <a:t> </a:t>
            </a:r>
            <a:br>
              <a:rPr lang="en-US" sz="2700" dirty="0">
                <a:latin typeface="Arial Rounded MT Bold" panose="020F0704030504030204" pitchFamily="34" charset="0"/>
              </a:rPr>
            </a:br>
            <a:br>
              <a:rPr lang="en-US" sz="2700" dirty="0">
                <a:latin typeface="Arial Rounded MT Bold" panose="020F0704030504030204" pitchFamily="34" charset="0"/>
              </a:rPr>
            </a:br>
            <a:r>
              <a:rPr lang="en-US" sz="2700" dirty="0">
                <a:latin typeface="Arial Rounded MT Bold" panose="020F0704030504030204" pitchFamily="34" charset="0"/>
              </a:rPr>
              <a:t>3. Microsoft</a:t>
            </a:r>
            <a:br>
              <a:rPr lang="en-US" sz="2700" dirty="0">
                <a:latin typeface="Arial Rounded MT Bold" panose="020F0704030504030204" pitchFamily="34" charset="0"/>
              </a:rPr>
            </a:br>
            <a:br>
              <a:rPr lang="en-US" sz="2700" dirty="0">
                <a:latin typeface="Arial Rounded MT Bold" panose="020F0704030504030204" pitchFamily="34" charset="0"/>
              </a:rPr>
            </a:br>
            <a:r>
              <a:rPr lang="en-US" sz="2700" dirty="0">
                <a:latin typeface="Arial Rounded MT Bold" panose="020F0704030504030204" pitchFamily="34" charset="0"/>
              </a:rPr>
              <a:t>4. </a:t>
            </a:r>
            <a:r>
              <a:rPr lang="en-US" sz="2700" dirty="0" err="1">
                <a:latin typeface="Arial Rounded MT Bold" panose="020F0704030504030204" pitchFamily="34" charset="0"/>
              </a:rPr>
              <a:t>Nvidea</a:t>
            </a:r>
            <a:br>
              <a:rPr lang="en-US" sz="2700" dirty="0">
                <a:latin typeface="Arial Rounded MT Bold" panose="020F0704030504030204" pitchFamily="34" charset="0"/>
              </a:rPr>
            </a:br>
            <a:br>
              <a:rPr lang="en-US" sz="2700" dirty="0">
                <a:latin typeface="Arial Rounded MT Bold" panose="020F0704030504030204" pitchFamily="34" charset="0"/>
              </a:rPr>
            </a:br>
            <a:r>
              <a:rPr lang="en-US" sz="2700" dirty="0">
                <a:latin typeface="Arial Rounded MT Bold" panose="020F0704030504030204" pitchFamily="34" charset="0"/>
              </a:rPr>
              <a:t>5. Facebook (meta)</a:t>
            </a:r>
            <a:endParaRPr lang="en-IN" sz="2000" dirty="0">
              <a:latin typeface="Arial Rounded MT Bold" panose="020F0704030504030204" pitchFamily="34" charset="0"/>
            </a:endParaRPr>
          </a:p>
        </p:txBody>
      </p:sp>
      <p:pic>
        <p:nvPicPr>
          <p:cNvPr id="5" name="Picture 4">
            <a:extLst>
              <a:ext uri="{FF2B5EF4-FFF2-40B4-BE49-F238E27FC236}">
                <a16:creationId xmlns:a16="http://schemas.microsoft.com/office/drawing/2014/main" id="{ABB54160-FFA9-42A6-8759-DE92A5F5DE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775924"/>
            <a:ext cx="5147388" cy="295116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5308275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E66FF-12E3-4657-AE5C-D5F9933D1532}"/>
              </a:ext>
            </a:extLst>
          </p:cNvPr>
          <p:cNvSpPr>
            <a:spLocks noGrp="1"/>
          </p:cNvSpPr>
          <p:nvPr>
            <p:ph type="title"/>
          </p:nvPr>
        </p:nvSpPr>
        <p:spPr>
          <a:xfrm>
            <a:off x="1408921" y="466531"/>
            <a:ext cx="9909112" cy="6391469"/>
          </a:xfrm>
        </p:spPr>
        <p:txBody>
          <a:bodyPr>
            <a:noAutofit/>
          </a:bodyPr>
          <a:lstStyle/>
          <a:p>
            <a:pPr marL="457200" indent="-457200">
              <a:buFont typeface="Wingdings" panose="05000000000000000000" pitchFamily="2" charset="2"/>
              <a:buChar char="ü"/>
            </a:pPr>
            <a:r>
              <a:rPr lang="en-US" sz="3200" dirty="0" err="1">
                <a:solidFill>
                  <a:schemeClr val="accent5">
                    <a:lumMod val="50000"/>
                  </a:schemeClr>
                </a:solidFill>
                <a:latin typeface="Arial Rounded MT Bold" panose="020F0704030504030204" pitchFamily="34" charset="0"/>
              </a:rPr>
              <a:t>facebook</a:t>
            </a:r>
            <a:r>
              <a:rPr lang="en-US" sz="3200" dirty="0">
                <a:solidFill>
                  <a:schemeClr val="accent5">
                    <a:lumMod val="50000"/>
                  </a:schemeClr>
                </a:solidFill>
                <a:latin typeface="Arial Rounded MT Bold" panose="020F0704030504030204" pitchFamily="34" charset="0"/>
              </a:rPr>
              <a:t> in meta technology …</a:t>
            </a:r>
            <a:br>
              <a:rPr lang="en-US" sz="2000" dirty="0">
                <a:latin typeface="Arial Rounded MT Bold" panose="020F0704030504030204" pitchFamily="34" charset="0"/>
              </a:rPr>
            </a:br>
            <a:br>
              <a:rPr lang="en-US" sz="2000" dirty="0">
                <a:latin typeface="Arial Rounded MT Bold" panose="020F0704030504030204" pitchFamily="34" charset="0"/>
              </a:rPr>
            </a:br>
            <a:r>
              <a:rPr lang="en-US" sz="2000" dirty="0">
                <a:latin typeface="Arial Rounded MT Bold" panose="020F0704030504030204" pitchFamily="34" charset="0"/>
              </a:rPr>
              <a:t>Facebook is at top of in race by changing its name to meta and is now experimenting with the metaverse technology.</a:t>
            </a:r>
            <a:br>
              <a:rPr lang="en-US" sz="2000" dirty="0">
                <a:latin typeface="Arial Rounded MT Bold" panose="020F0704030504030204" pitchFamily="34" charset="0"/>
              </a:rPr>
            </a:br>
            <a:br>
              <a:rPr lang="en-US" sz="2000" dirty="0">
                <a:latin typeface="Arial Rounded MT Bold" panose="020F0704030504030204" pitchFamily="34" charset="0"/>
              </a:rPr>
            </a:br>
            <a:r>
              <a:rPr lang="en-US" sz="2000" dirty="0">
                <a:latin typeface="Arial Rounded MT Bold" panose="020F0704030504030204" pitchFamily="34" charset="0"/>
              </a:rPr>
              <a:t>Meta’s ambition are to transform routine living from building 3D work rooms.</a:t>
            </a:r>
            <a:br>
              <a:rPr lang="en-US" sz="2000" dirty="0">
                <a:latin typeface="Arial Rounded MT Bold" panose="020F0704030504030204" pitchFamily="34" charset="0"/>
              </a:rPr>
            </a:br>
            <a:br>
              <a:rPr lang="en-US" sz="2000" dirty="0">
                <a:latin typeface="Arial Rounded MT Bold" panose="020F0704030504030204" pitchFamily="34" charset="0"/>
              </a:rPr>
            </a:br>
            <a:r>
              <a:rPr lang="en-US" sz="2000" dirty="0">
                <a:latin typeface="Arial Rounded MT Bold" panose="020F0704030504030204" pitchFamily="34" charset="0"/>
              </a:rPr>
              <a:t>Facebook also said “ meta is not going to build ,run or own the metaverse on its own .we are starting conversation about our vision for the metaverse early before some of the technologies even exist…</a:t>
            </a:r>
            <a:br>
              <a:rPr lang="en-US" sz="2000" dirty="0">
                <a:latin typeface="Arial Rounded MT Bold" panose="020F0704030504030204" pitchFamily="34" charset="0"/>
              </a:rPr>
            </a:br>
            <a:br>
              <a:rPr lang="en-US" sz="2000" dirty="0">
                <a:latin typeface="Arial Rounded MT Bold" panose="020F0704030504030204" pitchFamily="34" charset="0"/>
              </a:rPr>
            </a:br>
            <a:r>
              <a:rPr lang="en-US" sz="2000" dirty="0" err="1">
                <a:latin typeface="Arial Rounded MT Bold" panose="020F0704030504030204" pitchFamily="34" charset="0"/>
              </a:rPr>
              <a:t>wr’re</a:t>
            </a:r>
            <a:r>
              <a:rPr lang="en-US" sz="2000" dirty="0">
                <a:latin typeface="Arial Rounded MT Bold" panose="020F0704030504030204" pitchFamily="34" charset="0"/>
              </a:rPr>
              <a:t> are discussing now on ensure privacy controls and safety features are appropriate to the new technologies and effective in keeping people safe.</a:t>
            </a:r>
            <a:br>
              <a:rPr lang="en-US" sz="2000" dirty="0">
                <a:latin typeface="Arial Rounded MT Bold" panose="020F0704030504030204" pitchFamily="34" charset="0"/>
              </a:rPr>
            </a:br>
            <a:br>
              <a:rPr lang="en-US" sz="2000" dirty="0">
                <a:latin typeface="Arial Rounded MT Bold" panose="020F0704030504030204" pitchFamily="34" charset="0"/>
              </a:rPr>
            </a:br>
            <a:r>
              <a:rPr lang="en-US" sz="2000" dirty="0">
                <a:latin typeface="Arial Rounded MT Bold" panose="020F0704030504030204" pitchFamily="34" charset="0"/>
              </a:rPr>
              <a:t>the company putting some of the brightest engineering minds in the world to work on this project, hiring over 10,000 people to work this project.</a:t>
            </a:r>
            <a:br>
              <a:rPr lang="en-US" sz="2000" dirty="0">
                <a:latin typeface="Arial Rounded MT Bold" panose="020F0704030504030204" pitchFamily="34" charset="0"/>
              </a:rPr>
            </a:br>
            <a:br>
              <a:rPr lang="en-US" sz="2000" dirty="0">
                <a:latin typeface="Arial Rounded MT Bold" panose="020F0704030504030204" pitchFamily="34" charset="0"/>
              </a:rPr>
            </a:br>
            <a:endParaRPr lang="en-IN" sz="2000" dirty="0">
              <a:latin typeface="Arial Rounded MT Bold" panose="020F0704030504030204" pitchFamily="34" charset="0"/>
            </a:endParaRPr>
          </a:p>
        </p:txBody>
      </p:sp>
    </p:spTree>
    <p:extLst>
      <p:ext uri="{BB962C8B-B14F-4D97-AF65-F5344CB8AC3E}">
        <p14:creationId xmlns:p14="http://schemas.microsoft.com/office/powerpoint/2010/main" val="23252533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Subtitle 17">
            <a:extLst>
              <a:ext uri="{FF2B5EF4-FFF2-40B4-BE49-F238E27FC236}">
                <a16:creationId xmlns:a16="http://schemas.microsoft.com/office/drawing/2014/main" id="{ADD61430-C2F2-4160-87F8-DF8CDE2F1B12}"/>
              </a:ext>
            </a:extLst>
          </p:cNvPr>
          <p:cNvSpPr>
            <a:spLocks noGrp="1"/>
          </p:cNvSpPr>
          <p:nvPr>
            <p:ph type="subTitle" idx="1"/>
          </p:nvPr>
        </p:nvSpPr>
        <p:spPr>
          <a:xfrm>
            <a:off x="2533306" y="5702302"/>
            <a:ext cx="8791575" cy="1655762"/>
          </a:xfrm>
        </p:spPr>
        <p:txBody>
          <a:bodyPr>
            <a:normAutofit/>
          </a:bodyPr>
          <a:lstStyle/>
          <a:p>
            <a:r>
              <a:rPr lang="en-US" dirty="0">
                <a:latin typeface="Arial Rounded MT Bold" panose="020F0704030504030204" pitchFamily="34" charset="0"/>
              </a:rPr>
              <a:t>I </a:t>
            </a:r>
            <a:r>
              <a:rPr lang="en-US" dirty="0" err="1">
                <a:latin typeface="Arial Rounded MT Bold" panose="020F0704030504030204" pitchFamily="34" charset="0"/>
              </a:rPr>
              <a:t>belives</a:t>
            </a:r>
            <a:r>
              <a:rPr lang="en-US" dirty="0">
                <a:latin typeface="Arial Rounded MT Bold" panose="020F0704030504030204" pitchFamily="34" charset="0"/>
              </a:rPr>
              <a:t> Metaverse is the future of the internet and of my </a:t>
            </a:r>
            <a:r>
              <a:rPr lang="en-US" dirty="0" err="1">
                <a:latin typeface="Arial Rounded MT Bold" panose="020F0704030504030204" pitchFamily="34" charset="0"/>
              </a:rPr>
              <a:t>trillon</a:t>
            </a:r>
            <a:r>
              <a:rPr lang="en-US" dirty="0">
                <a:latin typeface="Arial Rounded MT Bold" panose="020F0704030504030204" pitchFamily="34" charset="0"/>
              </a:rPr>
              <a:t> </a:t>
            </a:r>
            <a:r>
              <a:rPr lang="en-US" dirty="0" err="1">
                <a:latin typeface="Arial Rounded MT Bold" panose="020F0704030504030204" pitchFamily="34" charset="0"/>
              </a:rPr>
              <a:t>dollor</a:t>
            </a:r>
            <a:r>
              <a:rPr lang="en-US" dirty="0">
                <a:latin typeface="Arial Rounded MT Bold" panose="020F0704030504030204" pitchFamily="34" charset="0"/>
              </a:rPr>
              <a:t> company.</a:t>
            </a:r>
            <a:endParaRPr lang="en-IN" dirty="0">
              <a:latin typeface="Arial Rounded MT Bold" panose="020F0704030504030204" pitchFamily="34" charset="0"/>
            </a:endParaRPr>
          </a:p>
        </p:txBody>
      </p:sp>
      <p:sp>
        <p:nvSpPr>
          <p:cNvPr id="21" name="Speech Bubble: Rectangle 20">
            <a:extLst>
              <a:ext uri="{FF2B5EF4-FFF2-40B4-BE49-F238E27FC236}">
                <a16:creationId xmlns:a16="http://schemas.microsoft.com/office/drawing/2014/main" id="{A95FA388-A739-4BFE-B91E-8668FCECECD1}"/>
              </a:ext>
            </a:extLst>
          </p:cNvPr>
          <p:cNvSpPr/>
          <p:nvPr/>
        </p:nvSpPr>
        <p:spPr>
          <a:xfrm>
            <a:off x="3436713" y="928687"/>
            <a:ext cx="6469287" cy="4133850"/>
          </a:xfrm>
          <a:prstGeom prst="wedgeRectCallout">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1">
                  <a:lumMod val="60000"/>
                  <a:lumOff val="40000"/>
                </a:schemeClr>
              </a:solidFill>
            </a:endParaRPr>
          </a:p>
        </p:txBody>
      </p:sp>
      <p:pic>
        <p:nvPicPr>
          <p:cNvPr id="22" name="Picture 21">
            <a:extLst>
              <a:ext uri="{FF2B5EF4-FFF2-40B4-BE49-F238E27FC236}">
                <a16:creationId xmlns:a16="http://schemas.microsoft.com/office/drawing/2014/main" id="{078D96E3-3A60-42A4-97D9-FE6BC3F04AAF}"/>
              </a:ext>
            </a:extLst>
          </p:cNvPr>
          <p:cNvPicPr>
            <a:picLocks noChangeAspect="1"/>
          </p:cNvPicPr>
          <p:nvPr/>
        </p:nvPicPr>
        <p:blipFill>
          <a:blip r:embed="rId2"/>
          <a:stretch>
            <a:fillRect/>
          </a:stretch>
        </p:blipFill>
        <p:spPr>
          <a:xfrm>
            <a:off x="3436713" y="928687"/>
            <a:ext cx="6707756" cy="4133850"/>
          </a:xfrm>
          <a:prstGeom prst="rect">
            <a:avLst/>
          </a:prstGeom>
        </p:spPr>
      </p:pic>
      <p:sp>
        <p:nvSpPr>
          <p:cNvPr id="24" name="Title 23">
            <a:extLst>
              <a:ext uri="{FF2B5EF4-FFF2-40B4-BE49-F238E27FC236}">
                <a16:creationId xmlns:a16="http://schemas.microsoft.com/office/drawing/2014/main" id="{323F7734-739C-4398-85DD-DB06C5FBB35F}"/>
              </a:ext>
            </a:extLst>
          </p:cNvPr>
          <p:cNvSpPr>
            <a:spLocks noGrp="1"/>
          </p:cNvSpPr>
          <p:nvPr>
            <p:ph type="ctrTitle"/>
          </p:nvPr>
        </p:nvSpPr>
        <p:spPr>
          <a:xfrm>
            <a:off x="3400425" y="2571750"/>
            <a:ext cx="8791575" cy="2409826"/>
          </a:xfrm>
        </p:spPr>
        <p:txBody>
          <a:bodyPr>
            <a:normAutofit/>
          </a:bodyPr>
          <a:lstStyle/>
          <a:p>
            <a:r>
              <a:rPr lang="en-US" sz="2400" dirty="0">
                <a:solidFill>
                  <a:schemeClr val="accent5">
                    <a:lumMod val="20000"/>
                    <a:lumOff val="80000"/>
                  </a:schemeClr>
                </a:solidFill>
                <a:latin typeface="Arial Rounded MT Bold" panose="020F0704030504030204" pitchFamily="34" charset="0"/>
              </a:rPr>
              <a:t>Mark Zuckerberg ,CEO OF FACEBOOK</a:t>
            </a:r>
            <a:endParaRPr lang="en-IN" sz="2400" dirty="0">
              <a:solidFill>
                <a:schemeClr val="accent5">
                  <a:lumMod val="20000"/>
                  <a:lumOff val="80000"/>
                </a:schemeClr>
              </a:solidFill>
              <a:latin typeface="Arial Rounded MT Bold" panose="020F0704030504030204" pitchFamily="34" charset="0"/>
            </a:endParaRPr>
          </a:p>
        </p:txBody>
      </p:sp>
    </p:spTree>
    <p:extLst>
      <p:ext uri="{BB962C8B-B14F-4D97-AF65-F5344CB8AC3E}">
        <p14:creationId xmlns:p14="http://schemas.microsoft.com/office/powerpoint/2010/main" val="14983005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xEl>
                                              <p:pRg st="0" end="0"/>
                                            </p:txEl>
                                          </p:spTgt>
                                        </p:tgtEl>
                                        <p:attrNameLst>
                                          <p:attrName>style.visibility</p:attrName>
                                        </p:attrNameLst>
                                      </p:cBhvr>
                                      <p:to>
                                        <p:strVal val="visible"/>
                                      </p:to>
                                    </p:set>
                                    <p:animEffect transition="in" filter="fade">
                                      <p:cBhvr>
                                        <p:cTn id="17"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FB5EB-1BB3-4F22-94ED-08C8C2FB3E78}"/>
              </a:ext>
            </a:extLst>
          </p:cNvPr>
          <p:cNvSpPr>
            <a:spLocks noGrp="1"/>
          </p:cNvSpPr>
          <p:nvPr>
            <p:ph type="title"/>
          </p:nvPr>
        </p:nvSpPr>
        <p:spPr>
          <a:xfrm>
            <a:off x="1141413" y="618518"/>
            <a:ext cx="9905998" cy="1107645"/>
          </a:xfrm>
        </p:spPr>
        <p:txBody>
          <a:bodyPr>
            <a:normAutofit/>
          </a:bodyPr>
          <a:lstStyle/>
          <a:p>
            <a:pPr marL="571500" indent="-571500">
              <a:buFont typeface="Wingdings" panose="05000000000000000000" pitchFamily="2" charset="2"/>
              <a:buChar char="v"/>
            </a:pPr>
            <a:r>
              <a:rPr lang="en-US" sz="2800" dirty="0">
                <a:solidFill>
                  <a:srgbClr val="C00000"/>
                </a:solidFill>
                <a:latin typeface="Arial Rounded MT Bold" panose="020F0704030504030204" pitchFamily="34" charset="0"/>
              </a:rPr>
              <a:t>Some Real life Examples of Metaverse :</a:t>
            </a:r>
            <a:endParaRPr lang="en-IN" sz="2800" dirty="0">
              <a:solidFill>
                <a:srgbClr val="C00000"/>
              </a:solidFill>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7ACC6940-553B-4FB4-AABE-1F8124102AD6}"/>
              </a:ext>
            </a:extLst>
          </p:cNvPr>
          <p:cNvSpPr>
            <a:spLocks noGrp="1"/>
          </p:cNvSpPr>
          <p:nvPr>
            <p:ph idx="1"/>
          </p:nvPr>
        </p:nvSpPr>
        <p:spPr>
          <a:xfrm>
            <a:off x="1141412" y="1726163"/>
            <a:ext cx="9905999" cy="4065038"/>
          </a:xfrm>
        </p:spPr>
        <p:txBody>
          <a:bodyPr>
            <a:normAutofit fontScale="85000" lnSpcReduction="20000"/>
          </a:bodyPr>
          <a:lstStyle/>
          <a:p>
            <a:r>
              <a:rPr lang="en-US" dirty="0">
                <a:latin typeface="Arial Rounded MT Bold" panose="020F0704030504030204" pitchFamily="34" charset="0"/>
              </a:rPr>
              <a:t>ON 6</a:t>
            </a:r>
            <a:r>
              <a:rPr lang="en-US" baseline="30000" dirty="0">
                <a:latin typeface="Arial Rounded MT Bold" panose="020F0704030504030204" pitchFamily="34" charset="0"/>
              </a:rPr>
              <a:t>th</a:t>
            </a:r>
            <a:r>
              <a:rPr lang="en-US" dirty="0">
                <a:latin typeface="Arial Rounded MT Bold" panose="020F0704030504030204" pitchFamily="34" charset="0"/>
              </a:rPr>
              <a:t> FEB COUPLE FROM TAMILNADU MARRIED ON METAVERSE. IN THIS MARRIAGE FATHER OF GIRL WHO PASSED AWAY , WAS ATTENDED MARRIAGE IN VIRTUAL WORLD AND GAVE BLESSING TO HER DAUGHTER.</a:t>
            </a:r>
          </a:p>
          <a:p>
            <a:pPr marL="0" indent="0">
              <a:buNone/>
            </a:pPr>
            <a:endParaRPr lang="en-US" dirty="0">
              <a:latin typeface="Arial Rounded MT Bold" panose="020F0704030504030204" pitchFamily="34" charset="0"/>
            </a:endParaRPr>
          </a:p>
          <a:p>
            <a:r>
              <a:rPr lang="en-US" dirty="0">
                <a:latin typeface="Arial Rounded MT Bold" panose="020F0704030504030204" pitchFamily="34" charset="0"/>
              </a:rPr>
              <a:t>IN 2020,AT SOUTH CORIA A MOTHER MET HER 7 YEARS OLD DAUGHTER , WHO PASSED AWAY 4 YEARS AGO. SHE MET HER, TOUCH HER. UNIVERSE WAS VIRTUAL BUT THE TEAR OF MOTHER WAS REAL.</a:t>
            </a:r>
          </a:p>
          <a:p>
            <a:pPr marL="0" indent="0">
              <a:buNone/>
            </a:pPr>
            <a:endParaRPr lang="en-US" dirty="0">
              <a:latin typeface="Arial Rounded MT Bold" panose="020F0704030504030204" pitchFamily="34" charset="0"/>
            </a:endParaRPr>
          </a:p>
          <a:p>
            <a:r>
              <a:rPr lang="en-US" dirty="0">
                <a:latin typeface="Arial Rounded MT Bold" panose="020F0704030504030204" pitchFamily="34" charset="0"/>
              </a:rPr>
              <a:t>CARABION COUNTRY BABADOS GAVE WORK TO A COMPANY TO ESTABLISH EMBASSY IN VIRTUAL WORLD .FOR THAT GOVERNMENT ALREADY BOUGHT PLACE FOR IT.</a:t>
            </a:r>
            <a:endParaRPr lang="en-IN" dirty="0">
              <a:latin typeface="Arial Rounded MT Bold" panose="020F0704030504030204" pitchFamily="34" charset="0"/>
            </a:endParaRPr>
          </a:p>
        </p:txBody>
      </p:sp>
    </p:spTree>
    <p:extLst>
      <p:ext uri="{BB962C8B-B14F-4D97-AF65-F5344CB8AC3E}">
        <p14:creationId xmlns:p14="http://schemas.microsoft.com/office/powerpoint/2010/main" val="36147863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267</TotalTime>
  <Words>820</Words>
  <Application>Microsoft Office PowerPoint</Application>
  <PresentationFormat>Widescreen</PresentationFormat>
  <Paragraphs>41</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Arial Rounded MT Bold</vt:lpstr>
      <vt:lpstr>Tw Cen MT</vt:lpstr>
      <vt:lpstr>Wingdings</vt:lpstr>
      <vt:lpstr>Circuit</vt:lpstr>
      <vt:lpstr>PowerPoint Presentation</vt:lpstr>
      <vt:lpstr>     WHAT IS METAVERSE ?   METAVERSE    Beyond  universe   metaverse is simply defined as a virtual world where people can socialize , work and play.  The Metaverse is not future .it is already here it is a conversation about becoming not simply being.  By Metaverse we can make a place where you relax in public, where you encounter familiar faces.</vt:lpstr>
      <vt:lpstr>Potential positives of metaverse :   1. experience    2. Expression   3. teleportation   4. knowledge and study    5. fast and improved productivity   6. safe environment   7. new economy  </vt:lpstr>
      <vt:lpstr>Potential Negatives of metaverse :   1. addiction  2. depression  3. data and security  4. denying reality  5. Moderation</vt:lpstr>
      <vt:lpstr>Some myths and reality about metaverse :</vt:lpstr>
      <vt:lpstr>Popular companies that are building the future of metaverse :    1. epic games   2. nike   3. Microsoft  4. Nvidea  5. Facebook (meta)</vt:lpstr>
      <vt:lpstr>facebook in meta technology …  Facebook is at top of in race by changing its name to meta and is now experimenting with the metaverse technology.  Meta’s ambition are to transform routine living from building 3D work rooms.  Facebook also said “ meta is not going to build ,run or own the metaverse on its own .we are starting conversation about our vision for the metaverse early before some of the technologies even exist…  wr’re are discussing now on ensure privacy controls and safety features are appropriate to the new technologies and effective in keeping people safe.  the company putting some of the brightest engineering minds in the world to work on this project, hiring over 10,000 people to work this project.  </vt:lpstr>
      <vt:lpstr>Mark Zuckerberg ,CEO OF FACEBOOK</vt:lpstr>
      <vt:lpstr>Some Real life Examples of Metaverse :</vt:lpstr>
      <vt:lpstr>PowerPoint Presentation</vt:lpstr>
      <vt:lpstr>The metaverse is not “a” metaverse .It is the next generation of the internet.it is a multiverse led by a new and abundant generation of creators.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meet joshi</dc:creator>
  <cp:lastModifiedBy>meet joshi</cp:lastModifiedBy>
  <cp:revision>4</cp:revision>
  <dcterms:created xsi:type="dcterms:W3CDTF">2022-02-06T08:36:17Z</dcterms:created>
  <dcterms:modified xsi:type="dcterms:W3CDTF">2022-02-06T14:12:39Z</dcterms:modified>
</cp:coreProperties>
</file>

<file path=docProps/thumbnail.jpeg>
</file>